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257" r:id="rId2"/>
    <p:sldId id="403" r:id="rId3"/>
    <p:sldId id="402" r:id="rId4"/>
    <p:sldId id="395" r:id="rId5"/>
    <p:sldId id="349" r:id="rId6"/>
    <p:sldId id="376" r:id="rId7"/>
    <p:sldId id="393" r:id="rId8"/>
    <p:sldId id="377" r:id="rId9"/>
    <p:sldId id="387" r:id="rId10"/>
    <p:sldId id="394" r:id="rId11"/>
    <p:sldId id="378" r:id="rId12"/>
    <p:sldId id="396" r:id="rId13"/>
    <p:sldId id="391" r:id="rId14"/>
    <p:sldId id="392" r:id="rId15"/>
    <p:sldId id="388" r:id="rId16"/>
    <p:sldId id="401" r:id="rId17"/>
    <p:sldId id="398" r:id="rId18"/>
    <p:sldId id="272" r:id="rId19"/>
  </p:sldIdLst>
  <p:sldSz cx="9144000" cy="6858000" type="screen4x3"/>
  <p:notesSz cx="7010400" cy="92964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PS" id="{571D410D-40F3-4221-9EF9-058044D56217}">
          <p14:sldIdLst/>
        </p14:section>
        <p14:section name="BASIC SLIDES" id="{3C58D910-B33E-42FD-A807-EC7A04E5F74C}">
          <p14:sldIdLst>
            <p14:sldId id="257"/>
            <p14:sldId id="403"/>
            <p14:sldId id="402"/>
            <p14:sldId id="395"/>
            <p14:sldId id="349"/>
            <p14:sldId id="376"/>
            <p14:sldId id="393"/>
            <p14:sldId id="377"/>
            <p14:sldId id="387"/>
            <p14:sldId id="394"/>
            <p14:sldId id="378"/>
            <p14:sldId id="396"/>
            <p14:sldId id="391"/>
            <p14:sldId id="392"/>
            <p14:sldId id="388"/>
            <p14:sldId id="401"/>
            <p14:sldId id="398"/>
            <p14:sldId id="272"/>
          </p14:sldIdLst>
        </p14:section>
      </p14:sectionLst>
    </p:ext>
    <p:ext uri="{EFAFB233-063F-42B5-8137-9DF3F51BA10A}">
      <p15:sldGuideLst xmlns:p15="http://schemas.microsoft.com/office/powerpoint/2012/main">
        <p15:guide id="1" orient="horz" pos="1888">
          <p15:clr>
            <a:srgbClr val="A4A3A4"/>
          </p15:clr>
        </p15:guide>
        <p15:guide id="2" orient="horz" pos="436">
          <p15:clr>
            <a:srgbClr val="A4A3A4"/>
          </p15:clr>
        </p15:guide>
        <p15:guide id="3" orient="horz" pos="2954">
          <p15:clr>
            <a:srgbClr val="A4A3A4"/>
          </p15:clr>
        </p15:guide>
        <p15:guide id="4" orient="horz" pos="3113">
          <p15:clr>
            <a:srgbClr val="A4A3A4"/>
          </p15:clr>
        </p15:guide>
        <p15:guide id="5" orient="horz" pos="3997">
          <p15:clr>
            <a:srgbClr val="A4A3A4"/>
          </p15:clr>
        </p15:guide>
        <p15:guide id="6" orient="horz" pos="981">
          <p15:clr>
            <a:srgbClr val="A4A3A4"/>
          </p15:clr>
        </p15:guide>
        <p15:guide id="7" orient="horz" pos="663">
          <p15:clr>
            <a:srgbClr val="A4A3A4"/>
          </p15:clr>
        </p15:guide>
        <p15:guide id="8" orient="horz" pos="799">
          <p15:clr>
            <a:srgbClr val="A4A3A4"/>
          </p15:clr>
        </p15:guide>
        <p15:guide id="9" orient="horz" pos="1139">
          <p15:clr>
            <a:srgbClr val="A4A3A4"/>
          </p15:clr>
        </p15:guide>
        <p15:guide id="10" orient="horz" pos="3271">
          <p15:clr>
            <a:srgbClr val="A4A3A4"/>
          </p15:clr>
        </p15:guide>
        <p15:guide id="11" orient="horz" pos="1412">
          <p15:clr>
            <a:srgbClr val="A4A3A4"/>
          </p15:clr>
        </p15:guide>
        <p15:guide id="12" orient="horz" pos="2319">
          <p15:clr>
            <a:srgbClr val="A4A3A4"/>
          </p15:clr>
        </p15:guide>
        <p15:guide id="13" orient="horz" pos="2047">
          <p15:clr>
            <a:srgbClr val="A4A3A4"/>
          </p15:clr>
        </p15:guide>
        <p15:guide id="14" orient="horz" pos="2205">
          <p15:clr>
            <a:srgbClr val="A4A3A4"/>
          </p15:clr>
        </p15:guide>
        <p15:guide id="15" pos="2880">
          <p15:clr>
            <a:srgbClr val="A4A3A4"/>
          </p15:clr>
        </p15:guide>
        <p15:guide id="16" pos="5624">
          <p15:clr>
            <a:srgbClr val="A4A3A4"/>
          </p15:clr>
        </p15:guide>
        <p15:guide id="17" pos="295">
          <p15:clr>
            <a:srgbClr val="A4A3A4"/>
          </p15:clr>
        </p15:guide>
        <p15:guide id="18" pos="2064">
          <p15:clr>
            <a:srgbClr val="A4A3A4"/>
          </p15:clr>
        </p15:guide>
        <p15:guide id="19" pos="1905">
          <p15:clr>
            <a:srgbClr val="A4A3A4"/>
          </p15:clr>
        </p15:guide>
        <p15:guide id="20" pos="3855">
          <p15:clr>
            <a:srgbClr val="A4A3A4"/>
          </p15:clr>
        </p15:guide>
        <p15:guide id="21" pos="3696">
          <p15:clr>
            <a:srgbClr val="A4A3A4"/>
          </p15:clr>
        </p15:guide>
        <p15:guide id="22" pos="136">
          <p15:clr>
            <a:srgbClr val="A4A3A4"/>
          </p15:clr>
        </p15:guide>
        <p15:guide id="23" pos="5465">
          <p15:clr>
            <a:srgbClr val="A4A3A4"/>
          </p15:clr>
        </p15:guide>
        <p15:guide id="24" pos="5035">
          <p15:clr>
            <a:srgbClr val="A4A3A4"/>
          </p15:clr>
        </p15:guide>
        <p15:guide id="25" pos="612">
          <p15:clr>
            <a:srgbClr val="A4A3A4"/>
          </p15:clr>
        </p15:guide>
        <p15:guide id="26">
          <p15:clr>
            <a:srgbClr val="A4A3A4"/>
          </p15:clr>
        </p15:guide>
        <p15:guide id="27" pos="3175">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14831F-012B-280D-B14C-645D9E27BC86}" name="Laetitia Bardo" initials="LB" userId="S::laetitia.michele.bardo@cern.ch::92cd65ea-3b21-4df2-90ec-dbae8b1a976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chel Avramidou" initials="RA" lastIdx="2" clrIdx="0">
    <p:extLst>
      <p:ext uri="{19B8F6BF-5375-455C-9EA6-DF929625EA0E}">
        <p15:presenceInfo xmlns:p15="http://schemas.microsoft.com/office/powerpoint/2012/main" userId="S-1-5-21-1526224874-1540688658-1361462980-396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1633" autoAdjust="0"/>
  </p:normalViewPr>
  <p:slideViewPr>
    <p:cSldViewPr snapToObjects="1" showGuides="1">
      <p:cViewPr varScale="1">
        <p:scale>
          <a:sx n="113" d="100"/>
          <a:sy n="113" d="100"/>
        </p:scale>
        <p:origin x="2202" y="132"/>
      </p:cViewPr>
      <p:guideLst>
        <p:guide orient="horz" pos="1888"/>
        <p:guide orient="horz" pos="436"/>
        <p:guide orient="horz" pos="2954"/>
        <p:guide orient="horz" pos="3113"/>
        <p:guide orient="horz" pos="3997"/>
        <p:guide orient="horz" pos="981"/>
        <p:guide orient="horz" pos="663"/>
        <p:guide orient="horz" pos="799"/>
        <p:guide orient="horz" pos="1139"/>
        <p:guide orient="horz" pos="3271"/>
        <p:guide orient="horz" pos="1412"/>
        <p:guide orient="horz" pos="2319"/>
        <p:guide orient="horz" pos="2047"/>
        <p:guide orient="horz" pos="2205"/>
        <p:guide pos="2880"/>
        <p:guide pos="5624"/>
        <p:guide pos="295"/>
        <p:guide pos="2064"/>
        <p:guide pos="1905"/>
        <p:guide pos="3855"/>
        <p:guide pos="3696"/>
        <p:guide pos="136"/>
        <p:guide pos="5465"/>
        <p:guide pos="5035"/>
        <p:guide pos="612"/>
        <p:guide/>
        <p:guide pos="317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sz="quarter" idx="1"/>
          </p:nvPr>
        </p:nvSpPr>
        <p:spPr>
          <a:xfrm>
            <a:off x="3970938" y="0"/>
            <a:ext cx="3037840" cy="466434"/>
          </a:xfrm>
          <a:prstGeom prst="rect">
            <a:avLst/>
          </a:prstGeom>
        </p:spPr>
        <p:txBody>
          <a:bodyPr vert="horz" lIns="91440" tIns="45720" rIns="91440" bIns="45720" rtlCol="0"/>
          <a:lstStyle>
            <a:lvl1pPr algn="r">
              <a:defRPr sz="1200"/>
            </a:lvl1pPr>
          </a:lstStyle>
          <a:p>
            <a:fld id="{894E33F8-DFAA-4B7D-ABCD-EBDD64E8CE51}" type="datetimeFigureOut">
              <a:rPr lang="fr-CH" smtClean="0"/>
              <a:t>14.12.2022</a:t>
            </a:fld>
            <a:endParaRPr lang="fr-CH"/>
          </a:p>
        </p:txBody>
      </p:sp>
      <p:sp>
        <p:nvSpPr>
          <p:cNvPr id="4" name="Footer Placeholder 3"/>
          <p:cNvSpPr>
            <a:spLocks noGrp="1"/>
          </p:cNvSpPr>
          <p:nvPr>
            <p:ph type="ftr" sz="quarter" idx="2"/>
          </p:nvPr>
        </p:nvSpPr>
        <p:spPr>
          <a:xfrm>
            <a:off x="0" y="8829967"/>
            <a:ext cx="3037840" cy="466433"/>
          </a:xfrm>
          <a:prstGeom prst="rect">
            <a:avLst/>
          </a:prstGeom>
        </p:spPr>
        <p:txBody>
          <a:bodyPr vert="horz" lIns="91440" tIns="45720" rIns="91440" bIns="45720" rtlCol="0" anchor="b"/>
          <a:lstStyle>
            <a:lvl1pPr algn="l">
              <a:defRPr sz="1200"/>
            </a:lvl1pPr>
          </a:lstStyle>
          <a:p>
            <a:endParaRPr lang="fr-CH"/>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1440" tIns="45720" rIns="91440" bIns="45720" rtlCol="0" anchor="b"/>
          <a:lstStyle>
            <a:lvl1pPr algn="r">
              <a:defRPr sz="1200"/>
            </a:lvl1pPr>
          </a:lstStyle>
          <a:p>
            <a:fld id="{61D67736-51A9-4479-BE9F-332218578A4C}" type="slidenum">
              <a:rPr lang="fr-CH" smtClean="0"/>
              <a:t>‹#›</a:t>
            </a:fld>
            <a:endParaRPr lang="fr-CH"/>
          </a:p>
        </p:txBody>
      </p:sp>
    </p:spTree>
    <p:extLst>
      <p:ext uri="{BB962C8B-B14F-4D97-AF65-F5344CB8AC3E}">
        <p14:creationId xmlns:p14="http://schemas.microsoft.com/office/powerpoint/2010/main" val="1873074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AB4D819F-7D99-40E0-BF36-0B15C93444A2}" type="datetimeFigureOut">
              <a:rPr lang="en-GB" smtClean="0"/>
              <a:t>14/12/2022</a:t>
            </a:fld>
            <a:endParaRPr lang="en-GB"/>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01041" y="4415790"/>
            <a:ext cx="560832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7C59499A-A489-497B-A537-C496576C9C2F}" type="slidenum">
              <a:rPr lang="en-GB" smtClean="0"/>
              <a:t>‹#›</a:t>
            </a:fld>
            <a:endParaRPr lang="en-GB"/>
          </a:p>
        </p:txBody>
      </p:sp>
    </p:spTree>
    <p:extLst>
      <p:ext uri="{BB962C8B-B14F-4D97-AF65-F5344CB8AC3E}">
        <p14:creationId xmlns:p14="http://schemas.microsoft.com/office/powerpoint/2010/main" val="1590579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C59499A-A489-497B-A537-C496576C9C2F}" type="slidenum">
              <a:rPr lang="en-GB" smtClean="0"/>
              <a:t>1</a:t>
            </a:fld>
            <a:endParaRPr lang="en-GB"/>
          </a:p>
        </p:txBody>
      </p:sp>
    </p:spTree>
    <p:extLst>
      <p:ext uri="{BB962C8B-B14F-4D97-AF65-F5344CB8AC3E}">
        <p14:creationId xmlns:p14="http://schemas.microsoft.com/office/powerpoint/2010/main" val="319665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7C59499A-A489-497B-A537-C496576C9C2F}" type="slidenum">
              <a:rPr lang="en-GB" smtClean="0"/>
              <a:t>3</a:t>
            </a:fld>
            <a:endParaRPr lang="en-GB"/>
          </a:p>
        </p:txBody>
      </p:sp>
    </p:spTree>
    <p:extLst>
      <p:ext uri="{BB962C8B-B14F-4D97-AF65-F5344CB8AC3E}">
        <p14:creationId xmlns:p14="http://schemas.microsoft.com/office/powerpoint/2010/main" val="29029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7C59499A-A489-497B-A537-C496576C9C2F}" type="slidenum">
              <a:rPr lang="en-GB" smtClean="0"/>
              <a:t>4</a:t>
            </a:fld>
            <a:endParaRPr lang="en-GB"/>
          </a:p>
        </p:txBody>
      </p:sp>
    </p:spTree>
    <p:extLst>
      <p:ext uri="{BB962C8B-B14F-4D97-AF65-F5344CB8AC3E}">
        <p14:creationId xmlns:p14="http://schemas.microsoft.com/office/powerpoint/2010/main" val="1685996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7C59499A-A489-497B-A537-C496576C9C2F}" type="slidenum">
              <a:rPr lang="en-GB" smtClean="0"/>
              <a:t>5</a:t>
            </a:fld>
            <a:endParaRPr lang="en-GB"/>
          </a:p>
        </p:txBody>
      </p:sp>
    </p:spTree>
    <p:extLst>
      <p:ext uri="{BB962C8B-B14F-4D97-AF65-F5344CB8AC3E}">
        <p14:creationId xmlns:p14="http://schemas.microsoft.com/office/powerpoint/2010/main" val="939678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C59499A-A489-497B-A537-C496576C9C2F}" type="slidenum">
              <a:rPr lang="en-GB" smtClean="0"/>
              <a:t>17</a:t>
            </a:fld>
            <a:endParaRPr lang="en-GB"/>
          </a:p>
        </p:txBody>
      </p:sp>
    </p:spTree>
    <p:extLst>
      <p:ext uri="{BB962C8B-B14F-4D97-AF65-F5344CB8AC3E}">
        <p14:creationId xmlns:p14="http://schemas.microsoft.com/office/powerpoint/2010/main" val="1365298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C59499A-A489-497B-A537-C496576C9C2F}" type="slidenum">
              <a:rPr lang="en-GB" smtClean="0"/>
              <a:t>18</a:t>
            </a:fld>
            <a:endParaRPr lang="en-GB"/>
          </a:p>
        </p:txBody>
      </p:sp>
    </p:spTree>
    <p:extLst>
      <p:ext uri="{BB962C8B-B14F-4D97-AF65-F5344CB8AC3E}">
        <p14:creationId xmlns:p14="http://schemas.microsoft.com/office/powerpoint/2010/main" val="2818356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8313" y="297247"/>
            <a:ext cx="7488064" cy="523220"/>
          </a:xfrm>
          <a:prstGeom prst="rect">
            <a:avLst/>
          </a:prstGeom>
        </p:spPr>
        <p:txBody>
          <a:bodyPr lIns="0">
            <a:spAutoFit/>
          </a:bodyPr>
          <a:lstStyle>
            <a:lvl1pPr marL="0" indent="0">
              <a:buNone/>
              <a:defRPr sz="28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H" dirty="0"/>
              <a:t>Click to </a:t>
            </a:r>
            <a:r>
              <a:rPr lang="fr-CH" dirty="0" err="1"/>
              <a:t>add</a:t>
            </a:r>
            <a:r>
              <a:rPr lang="fr-CH" dirty="0"/>
              <a:t> </a:t>
            </a:r>
            <a:r>
              <a:rPr lang="fr-CH" dirty="0" err="1"/>
              <a:t>Title</a:t>
            </a:r>
            <a:r>
              <a:rPr lang="fr-CH" dirty="0"/>
              <a:t>, 28 pt, Bold</a:t>
            </a:r>
            <a:endParaRPr lang="en-GB" dirty="0"/>
          </a:p>
        </p:txBody>
      </p:sp>
      <p:sp>
        <p:nvSpPr>
          <p:cNvPr id="14" name="Text Placeholder 13"/>
          <p:cNvSpPr>
            <a:spLocks noGrp="1"/>
          </p:cNvSpPr>
          <p:nvPr>
            <p:ph type="body" sz="quarter" idx="11" hasCustomPrompt="1"/>
          </p:nvPr>
        </p:nvSpPr>
        <p:spPr>
          <a:xfrm>
            <a:off x="468312" y="692696"/>
            <a:ext cx="7488065" cy="461665"/>
          </a:xfrm>
          <a:prstGeom prst="rect">
            <a:avLst/>
          </a:prstGeom>
        </p:spPr>
        <p:txBody>
          <a:bodyPr lIns="0">
            <a:spAutoFit/>
          </a:bodyPr>
          <a:lstStyle>
            <a:lvl1pPr marL="0" indent="0">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24 </a:t>
            </a:r>
            <a:r>
              <a:rPr lang="en-US" dirty="0" err="1"/>
              <a:t>pt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32582" y="267769"/>
            <a:ext cx="719329" cy="719329"/>
          </a:xfrm>
          <a:prstGeom prst="rect">
            <a:avLst/>
          </a:prstGeom>
        </p:spPr>
      </p:pic>
      <p:sp>
        <p:nvSpPr>
          <p:cNvPr id="2" name="Slide Number Placeholder 1"/>
          <p:cNvSpPr>
            <a:spLocks noGrp="1"/>
          </p:cNvSpPr>
          <p:nvPr>
            <p:ph type="sldNum" sz="quarter" idx="12"/>
          </p:nvPr>
        </p:nvSpPr>
        <p:spPr/>
        <p:txBody>
          <a:bodyPr/>
          <a:lstStyle/>
          <a:p>
            <a:fld id="{FAB96699-D708-4388-BCF2-40ADCA074DB9}" type="slidenum">
              <a:rPr lang="en-GB" smtClean="0"/>
              <a:pPr/>
              <a:t>‹#›</a:t>
            </a:fld>
            <a:endParaRPr lang="en-GB" dirty="0"/>
          </a:p>
        </p:txBody>
      </p:sp>
    </p:spTree>
    <p:extLst>
      <p:ext uri="{BB962C8B-B14F-4D97-AF65-F5344CB8AC3E}">
        <p14:creationId xmlns:p14="http://schemas.microsoft.com/office/powerpoint/2010/main" val="2530889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f the cours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2988" y="536769"/>
            <a:ext cx="2340869" cy="2340869"/>
          </a:xfrm>
          <a:prstGeom prst="rect">
            <a:avLst/>
          </a:prstGeom>
        </p:spPr>
      </p:pic>
      <p:sp>
        <p:nvSpPr>
          <p:cNvPr id="9" name="Text Placeholder 8"/>
          <p:cNvSpPr>
            <a:spLocks noGrp="1"/>
          </p:cNvSpPr>
          <p:nvPr>
            <p:ph type="body" sz="quarter" idx="10" hasCustomPrompt="1"/>
          </p:nvPr>
        </p:nvSpPr>
        <p:spPr>
          <a:xfrm>
            <a:off x="970918" y="3176972"/>
            <a:ext cx="7022146" cy="646331"/>
          </a:xfrm>
          <a:prstGeom prst="rect">
            <a:avLst/>
          </a:prstGeom>
        </p:spPr>
        <p:txBody>
          <a:bodyPr wrap="square" lIns="0">
            <a:spAutoFit/>
          </a:bodyPr>
          <a:lstStyle>
            <a:lvl1pPr marL="0" indent="0">
              <a:buNone/>
              <a:defRPr sz="3600" b="1" baseline="0"/>
            </a:lvl1pPr>
          </a:lstStyle>
          <a:p>
            <a:pPr lvl="0"/>
            <a:r>
              <a:rPr lang="en-US" dirty="0"/>
              <a:t>Title of the course, 36 </a:t>
            </a:r>
            <a:r>
              <a:rPr lang="en-US" dirty="0" err="1"/>
              <a:t>pt</a:t>
            </a:r>
            <a:r>
              <a:rPr lang="en-US" dirty="0"/>
              <a:t>, Bold</a:t>
            </a:r>
          </a:p>
        </p:txBody>
      </p:sp>
      <p:sp>
        <p:nvSpPr>
          <p:cNvPr id="11" name="Text Placeholder 10"/>
          <p:cNvSpPr>
            <a:spLocks noGrp="1"/>
          </p:cNvSpPr>
          <p:nvPr>
            <p:ph type="body" sz="quarter" idx="11" hasCustomPrompt="1"/>
          </p:nvPr>
        </p:nvSpPr>
        <p:spPr>
          <a:xfrm>
            <a:off x="970918" y="3753036"/>
            <a:ext cx="7022146" cy="492443"/>
          </a:xfrm>
          <a:prstGeom prst="rect">
            <a:avLst/>
          </a:prstGeom>
        </p:spPr>
        <p:txBody>
          <a:bodyPr wrap="square" lIns="0">
            <a:spAutoFit/>
          </a:bodyPr>
          <a:lstStyle>
            <a:lvl1pPr marL="0" indent="0">
              <a:buNone/>
              <a:defRPr sz="2600" baseline="0"/>
            </a:lvl1pPr>
          </a:lstStyle>
          <a:p>
            <a:pPr lvl="0"/>
            <a:r>
              <a:rPr lang="fr-CH" dirty="0" err="1"/>
              <a:t>Sub-title</a:t>
            </a:r>
            <a:r>
              <a:rPr lang="fr-CH" dirty="0"/>
              <a:t>, 26 pt, </a:t>
            </a:r>
            <a:endParaRPr lang="en-GB" dirty="0"/>
          </a:p>
        </p:txBody>
      </p:sp>
      <p:sp>
        <p:nvSpPr>
          <p:cNvPr id="2" name="Slide Number Placeholder 1"/>
          <p:cNvSpPr>
            <a:spLocks noGrp="1"/>
          </p:cNvSpPr>
          <p:nvPr>
            <p:ph type="sldNum" sz="quarter" idx="12"/>
          </p:nvPr>
        </p:nvSpPr>
        <p:spPr/>
        <p:txBody>
          <a:bodyPr/>
          <a:lstStyle/>
          <a:p>
            <a:fld id="{FAB96699-D708-4388-BCF2-40ADCA074DB9}" type="slidenum">
              <a:rPr lang="en-GB" smtClean="0"/>
              <a:pPr/>
              <a:t>‹#›</a:t>
            </a:fld>
            <a:endParaRPr lang="en-GB" dirty="0"/>
          </a:p>
        </p:txBody>
      </p:sp>
    </p:spTree>
    <p:extLst>
      <p:ext uri="{BB962C8B-B14F-4D97-AF65-F5344CB8AC3E}">
        <p14:creationId xmlns:p14="http://schemas.microsoft.com/office/powerpoint/2010/main" val="11156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st of objectives">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69082" y="282352"/>
            <a:ext cx="7523990" cy="518356"/>
          </a:xfrm>
          <a:prstGeom prst="rect">
            <a:avLst/>
          </a:prstGeom>
        </p:spPr>
        <p:txBody>
          <a:bodyPr wrap="square" lIns="0">
            <a:spAutoFit/>
          </a:bodyPr>
          <a:lstStyle>
            <a:lvl1pPr marL="0" indent="0">
              <a:buNone/>
              <a:defRPr sz="2800" b="1" baseline="0">
                <a:solidFill>
                  <a:schemeClr val="bg1"/>
                </a:solidFill>
              </a:defRPr>
            </a:lvl1pPr>
          </a:lstStyle>
          <a:p>
            <a:pPr lvl="0"/>
            <a:r>
              <a:rPr lang="fr-CH" dirty="0"/>
              <a:t>Learning objectives, 28 pt, Bold</a:t>
            </a:r>
            <a:endParaRPr lang="en-GB" dirty="0"/>
          </a:p>
        </p:txBody>
      </p:sp>
      <p:sp>
        <p:nvSpPr>
          <p:cNvPr id="14" name="Text Placeholder 13"/>
          <p:cNvSpPr>
            <a:spLocks noGrp="1"/>
          </p:cNvSpPr>
          <p:nvPr>
            <p:ph type="body" sz="quarter" idx="11" hasCustomPrompt="1"/>
          </p:nvPr>
        </p:nvSpPr>
        <p:spPr>
          <a:xfrm>
            <a:off x="468313" y="714400"/>
            <a:ext cx="7524748" cy="410344"/>
          </a:xfrm>
          <a:prstGeom prst="rect">
            <a:avLst/>
          </a:prstGeom>
        </p:spPr>
        <p:txBody>
          <a:bodyPr lIns="0"/>
          <a:lstStyle>
            <a:lvl1pPr marL="0" indent="0">
              <a:buNone/>
              <a:defRPr sz="2400" i="1">
                <a:solidFill>
                  <a:schemeClr val="bg1"/>
                </a:solidFill>
              </a:defRPr>
            </a:lvl1pPr>
          </a:lstStyle>
          <a:p>
            <a:r>
              <a:rPr lang="en-US" dirty="0"/>
              <a:t>In this module you will learn…24pt</a:t>
            </a:r>
            <a:endParaRPr lang="en-GB" dirty="0"/>
          </a:p>
        </p:txBody>
      </p:sp>
      <p:sp>
        <p:nvSpPr>
          <p:cNvPr id="11" name="Text Placeholder 21"/>
          <p:cNvSpPr>
            <a:spLocks noGrp="1"/>
          </p:cNvSpPr>
          <p:nvPr>
            <p:ph type="body" sz="quarter" idx="12" hasCustomPrompt="1"/>
          </p:nvPr>
        </p:nvSpPr>
        <p:spPr>
          <a:xfrm>
            <a:off x="1115616" y="1929335"/>
            <a:ext cx="4717206" cy="369332"/>
          </a:xfrm>
          <a:prstGeom prst="rect">
            <a:avLst/>
          </a:prstGeom>
        </p:spPr>
        <p:txBody>
          <a:bodyPr wrap="square" lIns="0">
            <a:spAutoFit/>
          </a:bodyPr>
          <a:lstStyle>
            <a:lvl1pPr marL="0" indent="0">
              <a:buNone/>
              <a:defRPr sz="18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First objective</a:t>
            </a:r>
          </a:p>
        </p:txBody>
      </p:sp>
      <p:sp>
        <p:nvSpPr>
          <p:cNvPr id="12" name="Text Placeholder 4"/>
          <p:cNvSpPr>
            <a:spLocks noGrp="1"/>
          </p:cNvSpPr>
          <p:nvPr>
            <p:ph type="body" sz="quarter" idx="15" hasCustomPrompt="1"/>
          </p:nvPr>
        </p:nvSpPr>
        <p:spPr>
          <a:xfrm>
            <a:off x="466043" y="1808820"/>
            <a:ext cx="505557" cy="523220"/>
          </a:xfrm>
        </p:spPr>
        <p:txBody>
          <a:bodyPr wrap="square" lIns="0">
            <a:spAutoFit/>
          </a:bodyPr>
          <a:lstStyle>
            <a:lvl1pPr marL="0" indent="0">
              <a:buNone/>
              <a:defRPr sz="2800" b="1">
                <a:solidFill>
                  <a:schemeClr val="bg1"/>
                </a:solidFill>
              </a:defRPr>
            </a:lvl1pPr>
            <a:lvl5pPr>
              <a:defRPr/>
            </a:lvl5pPr>
          </a:lstStyle>
          <a:p>
            <a:pPr lvl="0"/>
            <a:r>
              <a:rPr lang="fr-CH" dirty="0"/>
              <a:t>1</a:t>
            </a:r>
            <a:endParaRPr lang="en-GB" dirty="0"/>
          </a:p>
        </p:txBody>
      </p:sp>
      <p:sp>
        <p:nvSpPr>
          <p:cNvPr id="13" name="Text Placeholder 4"/>
          <p:cNvSpPr>
            <a:spLocks noGrp="1"/>
          </p:cNvSpPr>
          <p:nvPr>
            <p:ph type="body" sz="quarter" idx="16" hasCustomPrompt="1"/>
          </p:nvPr>
        </p:nvSpPr>
        <p:spPr>
          <a:xfrm>
            <a:off x="466043" y="2761770"/>
            <a:ext cx="505557" cy="523220"/>
          </a:xfrm>
        </p:spPr>
        <p:txBody>
          <a:bodyPr wrap="square" lIns="0">
            <a:spAutoFit/>
          </a:bodyPr>
          <a:lstStyle>
            <a:lvl1pPr marL="0" indent="0">
              <a:buNone/>
              <a:defRPr sz="2800" b="1">
                <a:solidFill>
                  <a:schemeClr val="bg1"/>
                </a:solidFill>
              </a:defRPr>
            </a:lvl1pPr>
            <a:lvl5pPr>
              <a:defRPr/>
            </a:lvl5pPr>
          </a:lstStyle>
          <a:p>
            <a:pPr lvl="0"/>
            <a:r>
              <a:rPr lang="fr-CH" dirty="0"/>
              <a:t>2</a:t>
            </a:r>
            <a:endParaRPr lang="en-GB" dirty="0"/>
          </a:p>
        </p:txBody>
      </p:sp>
      <p:sp>
        <p:nvSpPr>
          <p:cNvPr id="15" name="Text Placeholder 4"/>
          <p:cNvSpPr>
            <a:spLocks noGrp="1"/>
          </p:cNvSpPr>
          <p:nvPr>
            <p:ph type="body" sz="quarter" idx="17" hasCustomPrompt="1"/>
          </p:nvPr>
        </p:nvSpPr>
        <p:spPr>
          <a:xfrm>
            <a:off x="466043" y="3714720"/>
            <a:ext cx="505557" cy="523220"/>
          </a:xfrm>
        </p:spPr>
        <p:txBody>
          <a:bodyPr wrap="square" lIns="0">
            <a:spAutoFit/>
          </a:bodyPr>
          <a:lstStyle>
            <a:lvl1pPr marL="0" indent="0">
              <a:buNone/>
              <a:defRPr sz="2800" b="1">
                <a:solidFill>
                  <a:schemeClr val="bg1"/>
                </a:solidFill>
              </a:defRPr>
            </a:lvl1pPr>
            <a:lvl5pPr>
              <a:defRPr/>
            </a:lvl5pPr>
          </a:lstStyle>
          <a:p>
            <a:pPr lvl="0"/>
            <a:r>
              <a:rPr lang="fr-CH" dirty="0"/>
              <a:t>3</a:t>
            </a:r>
            <a:endParaRPr lang="en-GB" dirty="0"/>
          </a:p>
        </p:txBody>
      </p:sp>
      <p:sp>
        <p:nvSpPr>
          <p:cNvPr id="16" name="Text Placeholder 4"/>
          <p:cNvSpPr>
            <a:spLocks noGrp="1"/>
          </p:cNvSpPr>
          <p:nvPr>
            <p:ph type="body" sz="quarter" idx="18" hasCustomPrompt="1"/>
          </p:nvPr>
        </p:nvSpPr>
        <p:spPr>
          <a:xfrm>
            <a:off x="466043" y="4667670"/>
            <a:ext cx="505557" cy="523220"/>
          </a:xfrm>
        </p:spPr>
        <p:txBody>
          <a:bodyPr wrap="square" lIns="0">
            <a:spAutoFit/>
          </a:bodyPr>
          <a:lstStyle>
            <a:lvl1pPr marL="0" indent="0">
              <a:buNone/>
              <a:defRPr sz="2800" b="1">
                <a:solidFill>
                  <a:schemeClr val="bg1"/>
                </a:solidFill>
              </a:defRPr>
            </a:lvl1pPr>
            <a:lvl5pPr>
              <a:defRPr/>
            </a:lvl5pPr>
          </a:lstStyle>
          <a:p>
            <a:pPr lvl="0"/>
            <a:r>
              <a:rPr lang="fr-CH" dirty="0"/>
              <a:t>4</a:t>
            </a:r>
            <a:endParaRPr lang="en-GB" dirty="0"/>
          </a:p>
        </p:txBody>
      </p:sp>
      <p:sp>
        <p:nvSpPr>
          <p:cNvPr id="17" name="Text Placeholder 4"/>
          <p:cNvSpPr>
            <a:spLocks noGrp="1"/>
          </p:cNvSpPr>
          <p:nvPr>
            <p:ph type="body" sz="quarter" idx="19" hasCustomPrompt="1"/>
          </p:nvPr>
        </p:nvSpPr>
        <p:spPr>
          <a:xfrm>
            <a:off x="466043" y="5620621"/>
            <a:ext cx="505557" cy="523220"/>
          </a:xfrm>
        </p:spPr>
        <p:txBody>
          <a:bodyPr wrap="square" lIns="0">
            <a:spAutoFit/>
          </a:bodyPr>
          <a:lstStyle>
            <a:lvl1pPr marL="0" indent="0">
              <a:buNone/>
              <a:defRPr sz="2800" b="1">
                <a:solidFill>
                  <a:schemeClr val="bg1"/>
                </a:solidFill>
              </a:defRPr>
            </a:lvl1pPr>
            <a:lvl5pPr>
              <a:defRPr/>
            </a:lvl5pPr>
          </a:lstStyle>
          <a:p>
            <a:pPr lvl="0"/>
            <a:r>
              <a:rPr lang="fr-CH" dirty="0"/>
              <a:t>5</a:t>
            </a:r>
            <a:endParaRPr lang="en-GB" dirty="0"/>
          </a:p>
        </p:txBody>
      </p:sp>
      <p:sp>
        <p:nvSpPr>
          <p:cNvPr id="18" name="Text Placeholder 21"/>
          <p:cNvSpPr>
            <a:spLocks noGrp="1"/>
          </p:cNvSpPr>
          <p:nvPr>
            <p:ph type="body" sz="quarter" idx="20" hasCustomPrompt="1"/>
          </p:nvPr>
        </p:nvSpPr>
        <p:spPr>
          <a:xfrm>
            <a:off x="1115616" y="5745761"/>
            <a:ext cx="4717206" cy="369332"/>
          </a:xfrm>
          <a:prstGeom prst="rect">
            <a:avLst/>
          </a:prstGeom>
        </p:spPr>
        <p:txBody>
          <a:bodyPr wrap="square" lIns="0">
            <a:spAutoFit/>
          </a:bodyPr>
          <a:lstStyle>
            <a:lvl1pPr marL="0" indent="0">
              <a:buNone/>
              <a:defRPr sz="18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Fifth objective</a:t>
            </a:r>
          </a:p>
        </p:txBody>
      </p:sp>
      <p:sp>
        <p:nvSpPr>
          <p:cNvPr id="19" name="Text Placeholder 21"/>
          <p:cNvSpPr>
            <a:spLocks noGrp="1"/>
          </p:cNvSpPr>
          <p:nvPr>
            <p:ph type="body" sz="quarter" idx="21" hasCustomPrompt="1"/>
          </p:nvPr>
        </p:nvSpPr>
        <p:spPr>
          <a:xfrm>
            <a:off x="1115616" y="4791656"/>
            <a:ext cx="4717206" cy="369332"/>
          </a:xfrm>
          <a:prstGeom prst="rect">
            <a:avLst/>
          </a:prstGeom>
        </p:spPr>
        <p:txBody>
          <a:bodyPr wrap="square" lIns="0">
            <a:spAutoFit/>
          </a:bodyPr>
          <a:lstStyle>
            <a:lvl1pPr marL="0" indent="0">
              <a:buNone/>
              <a:defRPr sz="18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Fourth objective</a:t>
            </a:r>
          </a:p>
        </p:txBody>
      </p:sp>
      <p:sp>
        <p:nvSpPr>
          <p:cNvPr id="20" name="Text Placeholder 21"/>
          <p:cNvSpPr>
            <a:spLocks noGrp="1"/>
          </p:cNvSpPr>
          <p:nvPr>
            <p:ph type="body" sz="quarter" idx="22" hasCustomPrompt="1"/>
          </p:nvPr>
        </p:nvSpPr>
        <p:spPr>
          <a:xfrm>
            <a:off x="1115616" y="3837549"/>
            <a:ext cx="4717206" cy="369332"/>
          </a:xfrm>
          <a:prstGeom prst="rect">
            <a:avLst/>
          </a:prstGeom>
        </p:spPr>
        <p:txBody>
          <a:bodyPr wrap="square" lIns="0">
            <a:spAutoFit/>
          </a:bodyPr>
          <a:lstStyle>
            <a:lvl1pPr marL="0" indent="0">
              <a:buNone/>
              <a:defRPr sz="18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Third objective</a:t>
            </a:r>
          </a:p>
        </p:txBody>
      </p:sp>
      <p:sp>
        <p:nvSpPr>
          <p:cNvPr id="21" name="Text Placeholder 21"/>
          <p:cNvSpPr>
            <a:spLocks noGrp="1"/>
          </p:cNvSpPr>
          <p:nvPr>
            <p:ph type="body" sz="quarter" idx="23" hasCustomPrompt="1"/>
          </p:nvPr>
        </p:nvSpPr>
        <p:spPr>
          <a:xfrm>
            <a:off x="1115616" y="2883442"/>
            <a:ext cx="4717206" cy="369332"/>
          </a:xfrm>
          <a:prstGeom prst="rect">
            <a:avLst/>
          </a:prstGeom>
        </p:spPr>
        <p:txBody>
          <a:bodyPr wrap="square" lIns="0">
            <a:spAutoFit/>
          </a:bodyPr>
          <a:lstStyle>
            <a:lvl1pPr marL="0" indent="0">
              <a:buNone/>
              <a:defRPr sz="18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Second objective</a:t>
            </a:r>
          </a:p>
        </p:txBody>
      </p:sp>
      <p:sp>
        <p:nvSpPr>
          <p:cNvPr id="2" name="Slide Number Placeholder 1"/>
          <p:cNvSpPr>
            <a:spLocks noGrp="1"/>
          </p:cNvSpPr>
          <p:nvPr>
            <p:ph type="sldNum" sz="quarter" idx="24"/>
          </p:nvPr>
        </p:nvSpPr>
        <p:spPr/>
        <p:txBody>
          <a:bodyPr/>
          <a:lstStyle/>
          <a:p>
            <a:fld id="{FAB96699-D708-4388-BCF2-40ADCA074DB9}" type="slidenum">
              <a:rPr lang="en-GB" smtClean="0"/>
              <a:pPr/>
              <a:t>‹#›</a:t>
            </a:fld>
            <a:endParaRPr lang="en-GB" dirty="0"/>
          </a:p>
        </p:txBody>
      </p:sp>
    </p:spTree>
    <p:extLst>
      <p:ext uri="{BB962C8B-B14F-4D97-AF65-F5344CB8AC3E}">
        <p14:creationId xmlns:p14="http://schemas.microsoft.com/office/powerpoint/2010/main" val="411213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picture only">
    <p:spTree>
      <p:nvGrpSpPr>
        <p:cNvPr id="1" name=""/>
        <p:cNvGrpSpPr/>
        <p:nvPr/>
      </p:nvGrpSpPr>
      <p:grpSpPr>
        <a:xfrm>
          <a:off x="0" y="0"/>
          <a:ext cx="0" cy="0"/>
          <a:chOff x="0" y="0"/>
          <a:chExt cx="0" cy="0"/>
        </a:xfrm>
      </p:grpSpPr>
      <p:sp>
        <p:nvSpPr>
          <p:cNvPr id="5" name="Picture Placeholder 4"/>
          <p:cNvSpPr>
            <a:spLocks noGrp="1"/>
          </p:cNvSpPr>
          <p:nvPr>
            <p:ph type="pic" sz="quarter" idx="14"/>
          </p:nvPr>
        </p:nvSpPr>
        <p:spPr>
          <a:xfrm>
            <a:off x="0" y="1557338"/>
            <a:ext cx="9144000" cy="5300662"/>
          </a:xfrm>
        </p:spPr>
        <p:txBody>
          <a:bodyPr>
            <a:normAutofit/>
          </a:bodyPr>
          <a:lstStyle>
            <a:lvl1pPr marL="0" indent="0">
              <a:buNone/>
              <a:defRPr sz="2000" baseline="0">
                <a:solidFill>
                  <a:schemeClr val="bg1"/>
                </a:solidFill>
              </a:defRPr>
            </a:lvl1pPr>
          </a:lstStyle>
          <a:p>
            <a:r>
              <a:rPr lang="en-US"/>
              <a:t>Click icon to add picture</a:t>
            </a:r>
            <a:endParaRPr lang="en-GB" dirty="0"/>
          </a:p>
        </p:txBody>
      </p:sp>
      <p:sp>
        <p:nvSpPr>
          <p:cNvPr id="10" name="Text Placeholder 9"/>
          <p:cNvSpPr>
            <a:spLocks noGrp="1"/>
          </p:cNvSpPr>
          <p:nvPr>
            <p:ph type="body" sz="quarter" idx="10" hasCustomPrompt="1"/>
          </p:nvPr>
        </p:nvSpPr>
        <p:spPr>
          <a:xfrm>
            <a:off x="468312" y="297247"/>
            <a:ext cx="7524751" cy="523220"/>
          </a:xfrm>
          <a:prstGeom prst="rect">
            <a:avLst/>
          </a:prstGeom>
        </p:spPr>
        <p:txBody>
          <a:bodyPr lIns="0">
            <a:spAutoFit/>
          </a:bodyPr>
          <a:lstStyle>
            <a:lvl1pPr marL="0" indent="0">
              <a:buNone/>
              <a:defRPr sz="28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H" dirty="0"/>
              <a:t>Click to </a:t>
            </a:r>
            <a:r>
              <a:rPr lang="fr-CH" dirty="0" err="1"/>
              <a:t>add</a:t>
            </a:r>
            <a:r>
              <a:rPr lang="fr-CH" dirty="0"/>
              <a:t> </a:t>
            </a:r>
            <a:r>
              <a:rPr lang="fr-CH" dirty="0" err="1"/>
              <a:t>Title</a:t>
            </a:r>
            <a:r>
              <a:rPr lang="fr-CH" dirty="0"/>
              <a:t>, 28 pt, Bold</a:t>
            </a:r>
            <a:endParaRPr lang="en-GB" dirty="0"/>
          </a:p>
        </p:txBody>
      </p:sp>
      <p:sp>
        <p:nvSpPr>
          <p:cNvPr id="14" name="Text Placeholder 13"/>
          <p:cNvSpPr>
            <a:spLocks noGrp="1"/>
          </p:cNvSpPr>
          <p:nvPr>
            <p:ph type="body" sz="quarter" idx="11" hasCustomPrompt="1"/>
          </p:nvPr>
        </p:nvSpPr>
        <p:spPr>
          <a:xfrm>
            <a:off x="468312" y="692696"/>
            <a:ext cx="7524751" cy="461665"/>
          </a:xfrm>
          <a:prstGeom prst="rect">
            <a:avLst/>
          </a:prstGeom>
        </p:spPr>
        <p:txBody>
          <a:bodyPr lIns="0">
            <a:spAutoFit/>
          </a:bodyPr>
          <a:lstStyle>
            <a:lvl1pPr marL="0" indent="0">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24 </a:t>
            </a:r>
            <a:r>
              <a:rPr lang="en-US" dirty="0" err="1"/>
              <a:t>pt</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32582" y="267769"/>
            <a:ext cx="719329" cy="719329"/>
          </a:xfrm>
          <a:prstGeom prst="rect">
            <a:avLst/>
          </a:prstGeom>
        </p:spPr>
      </p:pic>
      <p:sp>
        <p:nvSpPr>
          <p:cNvPr id="2" name="Slide Number Placeholder 1"/>
          <p:cNvSpPr>
            <a:spLocks noGrp="1"/>
          </p:cNvSpPr>
          <p:nvPr>
            <p:ph type="sldNum" sz="quarter" idx="15"/>
          </p:nvPr>
        </p:nvSpPr>
        <p:spPr/>
        <p:txBody>
          <a:bodyPr/>
          <a:lstStyle/>
          <a:p>
            <a:fld id="{FAB96699-D708-4388-BCF2-40ADCA074DB9}" type="slidenum">
              <a:rPr lang="en-GB" smtClean="0"/>
              <a:pPr/>
              <a:t>‹#›</a:t>
            </a:fld>
            <a:endParaRPr lang="en-GB" dirty="0"/>
          </a:p>
        </p:txBody>
      </p:sp>
    </p:spTree>
    <p:extLst>
      <p:ext uri="{BB962C8B-B14F-4D97-AF65-F5344CB8AC3E}">
        <p14:creationId xmlns:p14="http://schemas.microsoft.com/office/powerpoint/2010/main" val="330350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placeholder">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8312" y="297247"/>
            <a:ext cx="7524751" cy="523220"/>
          </a:xfrm>
          <a:prstGeom prst="rect">
            <a:avLst/>
          </a:prstGeom>
        </p:spPr>
        <p:txBody>
          <a:bodyPr lIns="0">
            <a:spAutoFit/>
          </a:bodyPr>
          <a:lstStyle>
            <a:lvl1pPr marL="0" indent="0">
              <a:buNone/>
              <a:defRPr sz="28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H" dirty="0"/>
              <a:t>Click to </a:t>
            </a:r>
            <a:r>
              <a:rPr lang="fr-CH" dirty="0" err="1"/>
              <a:t>add</a:t>
            </a:r>
            <a:r>
              <a:rPr lang="fr-CH" dirty="0"/>
              <a:t> </a:t>
            </a:r>
            <a:r>
              <a:rPr lang="fr-CH" dirty="0" err="1"/>
              <a:t>Title</a:t>
            </a:r>
            <a:r>
              <a:rPr lang="fr-CH" dirty="0"/>
              <a:t>, 28 pt, Bold</a:t>
            </a:r>
            <a:endParaRPr lang="en-GB" dirty="0"/>
          </a:p>
        </p:txBody>
      </p:sp>
      <p:sp>
        <p:nvSpPr>
          <p:cNvPr id="14" name="Text Placeholder 13"/>
          <p:cNvSpPr>
            <a:spLocks noGrp="1"/>
          </p:cNvSpPr>
          <p:nvPr>
            <p:ph type="body" sz="quarter" idx="11" hasCustomPrompt="1"/>
          </p:nvPr>
        </p:nvSpPr>
        <p:spPr>
          <a:xfrm>
            <a:off x="468312" y="692696"/>
            <a:ext cx="7524751" cy="461665"/>
          </a:xfrm>
          <a:prstGeom prst="rect">
            <a:avLst/>
          </a:prstGeom>
        </p:spPr>
        <p:txBody>
          <a:bodyPr lIns="0">
            <a:spAutoFit/>
          </a:bodyPr>
          <a:lstStyle>
            <a:lvl1pPr marL="0" indent="0">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24 </a:t>
            </a:r>
            <a:r>
              <a:rPr lang="en-US" dirty="0" err="1"/>
              <a:t>pt</a:t>
            </a:r>
            <a:endParaRPr lang="en-US" dirty="0"/>
          </a:p>
        </p:txBody>
      </p:sp>
      <p:sp>
        <p:nvSpPr>
          <p:cNvPr id="9" name="Content Placeholder 8"/>
          <p:cNvSpPr>
            <a:spLocks noGrp="1"/>
          </p:cNvSpPr>
          <p:nvPr>
            <p:ph sz="quarter" idx="12" hasCustomPrompt="1"/>
          </p:nvPr>
        </p:nvSpPr>
        <p:spPr>
          <a:xfrm>
            <a:off x="0" y="1557338"/>
            <a:ext cx="9144000" cy="5300662"/>
          </a:xfrm>
        </p:spPr>
        <p:txBody>
          <a:bodyPr/>
          <a:lstStyle>
            <a:lvl2pPr marL="457200" indent="0">
              <a:buNone/>
              <a:defRPr>
                <a:solidFill>
                  <a:schemeClr val="tx1"/>
                </a:solidFill>
              </a:defRPr>
            </a:lvl2pPr>
          </a:lstStyle>
          <a:p>
            <a:pPr lvl="1"/>
            <a:r>
              <a:rPr lang="en-US" dirty="0"/>
              <a:t>Click to add content (table, graph, </a:t>
            </a:r>
            <a:r>
              <a:rPr lang="en-US" dirty="0" err="1"/>
              <a:t>etc</a:t>
            </a:r>
            <a:r>
              <a:rPr lang="en-US" dirty="0"/>
              <a:t>)</a:t>
            </a:r>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32582" y="267769"/>
            <a:ext cx="719329" cy="719329"/>
          </a:xfrm>
          <a:prstGeom prst="rect">
            <a:avLst/>
          </a:prstGeom>
        </p:spPr>
      </p:pic>
      <p:sp>
        <p:nvSpPr>
          <p:cNvPr id="2" name="Slide Number Placeholder 1"/>
          <p:cNvSpPr>
            <a:spLocks noGrp="1"/>
          </p:cNvSpPr>
          <p:nvPr>
            <p:ph type="sldNum" sz="quarter" idx="13"/>
          </p:nvPr>
        </p:nvSpPr>
        <p:spPr/>
        <p:txBody>
          <a:bodyPr/>
          <a:lstStyle/>
          <a:p>
            <a:fld id="{FAB96699-D708-4388-BCF2-40ADCA074DB9}" type="slidenum">
              <a:rPr lang="en-GB" smtClean="0"/>
              <a:pPr/>
              <a:t>‹#›</a:t>
            </a:fld>
            <a:endParaRPr lang="en-GB" dirty="0"/>
          </a:p>
        </p:txBody>
      </p:sp>
    </p:spTree>
    <p:extLst>
      <p:ext uri="{BB962C8B-B14F-4D97-AF65-F5344CB8AC3E}">
        <p14:creationId xmlns:p14="http://schemas.microsoft.com/office/powerpoint/2010/main" val="3717134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al placeholder BIG box">
    <p:spTree>
      <p:nvGrpSpPr>
        <p:cNvPr id="1" name=""/>
        <p:cNvGrpSpPr/>
        <p:nvPr/>
      </p:nvGrpSpPr>
      <p:grpSpPr>
        <a:xfrm>
          <a:off x="0" y="0"/>
          <a:ext cx="0" cy="0"/>
          <a:chOff x="0" y="0"/>
          <a:chExt cx="0" cy="0"/>
        </a:xfrm>
      </p:grpSpPr>
      <p:sp>
        <p:nvSpPr>
          <p:cNvPr id="2" name="Round Same Side Corner Rectangle 1"/>
          <p:cNvSpPr/>
          <p:nvPr userDrawn="1"/>
        </p:nvSpPr>
        <p:spPr>
          <a:xfrm>
            <a:off x="215900" y="1268413"/>
            <a:ext cx="8712200" cy="5589587"/>
          </a:xfrm>
          <a:prstGeom prst="round2SameRect">
            <a:avLst>
              <a:gd name="adj1" fmla="val 3005"/>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9"/>
          <p:cNvSpPr>
            <a:spLocks noGrp="1"/>
          </p:cNvSpPr>
          <p:nvPr>
            <p:ph type="body" sz="quarter" idx="10" hasCustomPrompt="1"/>
          </p:nvPr>
        </p:nvSpPr>
        <p:spPr>
          <a:xfrm>
            <a:off x="468312" y="297247"/>
            <a:ext cx="7524751" cy="523220"/>
          </a:xfrm>
          <a:prstGeom prst="rect">
            <a:avLst/>
          </a:prstGeom>
        </p:spPr>
        <p:txBody>
          <a:bodyPr lIns="0">
            <a:spAutoFit/>
          </a:bodyPr>
          <a:lstStyle>
            <a:lvl1pPr marL="0" indent="0">
              <a:buNone/>
              <a:defRPr sz="28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H" dirty="0"/>
              <a:t>Click to </a:t>
            </a:r>
            <a:r>
              <a:rPr lang="fr-CH" dirty="0" err="1"/>
              <a:t>add</a:t>
            </a:r>
            <a:r>
              <a:rPr lang="fr-CH" dirty="0"/>
              <a:t> </a:t>
            </a:r>
            <a:r>
              <a:rPr lang="fr-CH" dirty="0" err="1"/>
              <a:t>Title</a:t>
            </a:r>
            <a:r>
              <a:rPr lang="fr-CH" dirty="0"/>
              <a:t>, 28 pt, Bold</a:t>
            </a:r>
            <a:endParaRPr lang="en-GB" dirty="0"/>
          </a:p>
        </p:txBody>
      </p:sp>
      <p:sp>
        <p:nvSpPr>
          <p:cNvPr id="14" name="Text Placeholder 13"/>
          <p:cNvSpPr>
            <a:spLocks noGrp="1"/>
          </p:cNvSpPr>
          <p:nvPr>
            <p:ph type="body" sz="quarter" idx="11" hasCustomPrompt="1"/>
          </p:nvPr>
        </p:nvSpPr>
        <p:spPr>
          <a:xfrm>
            <a:off x="468312" y="692696"/>
            <a:ext cx="7524751" cy="461665"/>
          </a:xfrm>
          <a:prstGeom prst="rect">
            <a:avLst/>
          </a:prstGeom>
        </p:spPr>
        <p:txBody>
          <a:bodyPr lIns="0">
            <a:spAutoFit/>
          </a:bodyPr>
          <a:lstStyle>
            <a:lvl1pPr marL="0" indent="0">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24 </a:t>
            </a:r>
            <a:r>
              <a:rPr lang="en-US" dirty="0" err="1"/>
              <a:t>pt</a:t>
            </a:r>
            <a:endParaRPr lang="en-US" dirty="0"/>
          </a:p>
        </p:txBody>
      </p:sp>
      <p:sp>
        <p:nvSpPr>
          <p:cNvPr id="6" name="Text Placeholder 5"/>
          <p:cNvSpPr>
            <a:spLocks noGrp="1"/>
          </p:cNvSpPr>
          <p:nvPr>
            <p:ph type="body" sz="quarter" idx="12" hasCustomPrompt="1"/>
          </p:nvPr>
        </p:nvSpPr>
        <p:spPr>
          <a:xfrm>
            <a:off x="468313" y="1341971"/>
            <a:ext cx="8207375" cy="250825"/>
          </a:xfrm>
          <a:prstGeom prst="rect">
            <a:avLst/>
          </a:prstGeom>
        </p:spPr>
        <p:txBody>
          <a:bodyPr lIns="0"/>
          <a:lstStyle>
            <a:lvl1pPr marL="0" indent="0">
              <a:buNone/>
              <a:defRPr sz="1400" b="1" baseline="0">
                <a:solidFill>
                  <a:schemeClr val="bg1"/>
                </a:solidFill>
              </a:defRPr>
            </a:lvl1pPr>
          </a:lstStyle>
          <a:p>
            <a:pPr lvl="0"/>
            <a:r>
              <a:rPr lang="en-US" dirty="0"/>
              <a:t>Title of the table/graph/etc. , Bold, 14 </a:t>
            </a:r>
            <a:r>
              <a:rPr lang="en-US" dirty="0" err="1"/>
              <a:t>pt</a:t>
            </a:r>
            <a:endParaRPr lang="en-US" dirty="0"/>
          </a:p>
        </p:txBody>
      </p:sp>
      <p:sp>
        <p:nvSpPr>
          <p:cNvPr id="9" name="Content Placeholder 8"/>
          <p:cNvSpPr>
            <a:spLocks noGrp="1"/>
          </p:cNvSpPr>
          <p:nvPr>
            <p:ph sz="quarter" idx="13" hasCustomPrompt="1"/>
          </p:nvPr>
        </p:nvSpPr>
        <p:spPr>
          <a:xfrm>
            <a:off x="468312" y="1808162"/>
            <a:ext cx="8207376" cy="5049837"/>
          </a:xfrm>
          <a:ln>
            <a:noFill/>
          </a:ln>
        </p:spPr>
        <p:txBody>
          <a:bodyPr/>
          <a:lstStyle>
            <a:lvl2pPr marL="457200" indent="0">
              <a:buNone/>
              <a:defRPr>
                <a:solidFill>
                  <a:schemeClr val="bg1"/>
                </a:solidFill>
              </a:defRPr>
            </a:lvl2pPr>
          </a:lstStyle>
          <a:p>
            <a:pPr lvl="1"/>
            <a:r>
              <a:rPr lang="en-US" dirty="0"/>
              <a:t>Click to add content (table, graph, </a:t>
            </a:r>
            <a:r>
              <a:rPr lang="en-US" dirty="0" err="1"/>
              <a:t>etc</a:t>
            </a:r>
            <a:r>
              <a:rPr lang="en-US" dirty="0"/>
              <a:t>)</a:t>
            </a:r>
            <a:endParaRPr lang="en-GB"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32582" y="267769"/>
            <a:ext cx="719329" cy="719329"/>
          </a:xfrm>
          <a:prstGeom prst="rect">
            <a:avLst/>
          </a:prstGeom>
        </p:spPr>
      </p:pic>
      <p:sp>
        <p:nvSpPr>
          <p:cNvPr id="3" name="Slide Number Placeholder 2"/>
          <p:cNvSpPr>
            <a:spLocks noGrp="1"/>
          </p:cNvSpPr>
          <p:nvPr>
            <p:ph type="sldNum" sz="quarter" idx="14"/>
          </p:nvPr>
        </p:nvSpPr>
        <p:spPr/>
        <p:txBody>
          <a:bodyPr/>
          <a:lstStyle/>
          <a:p>
            <a:fld id="{FAB96699-D708-4388-BCF2-40ADCA074DB9}" type="slidenum">
              <a:rPr lang="en-GB" smtClean="0"/>
              <a:pPr/>
              <a:t>‹#›</a:t>
            </a:fld>
            <a:endParaRPr lang="en-GB" dirty="0"/>
          </a:p>
        </p:txBody>
      </p:sp>
    </p:spTree>
    <p:extLst>
      <p:ext uri="{BB962C8B-B14F-4D97-AF65-F5344CB8AC3E}">
        <p14:creationId xmlns:p14="http://schemas.microsoft.com/office/powerpoint/2010/main" val="3450701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eneral placeholdermedium BOX">
    <p:spTree>
      <p:nvGrpSpPr>
        <p:cNvPr id="1" name=""/>
        <p:cNvGrpSpPr/>
        <p:nvPr/>
      </p:nvGrpSpPr>
      <p:grpSpPr>
        <a:xfrm>
          <a:off x="0" y="0"/>
          <a:ext cx="0" cy="0"/>
          <a:chOff x="0" y="0"/>
          <a:chExt cx="0" cy="0"/>
        </a:xfrm>
      </p:grpSpPr>
      <p:sp>
        <p:nvSpPr>
          <p:cNvPr id="2" name="Round Same Side Corner Rectangle 1"/>
          <p:cNvSpPr/>
          <p:nvPr userDrawn="1"/>
        </p:nvSpPr>
        <p:spPr>
          <a:xfrm>
            <a:off x="215900" y="2997200"/>
            <a:ext cx="8712200" cy="3860800"/>
          </a:xfrm>
          <a:prstGeom prst="round2SameRect">
            <a:avLst>
              <a:gd name="adj1" fmla="val 3005"/>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9"/>
          <p:cNvSpPr>
            <a:spLocks noGrp="1"/>
          </p:cNvSpPr>
          <p:nvPr>
            <p:ph type="body" sz="quarter" idx="10" hasCustomPrompt="1"/>
          </p:nvPr>
        </p:nvSpPr>
        <p:spPr>
          <a:xfrm>
            <a:off x="468312" y="297247"/>
            <a:ext cx="7524751" cy="523220"/>
          </a:xfrm>
          <a:prstGeom prst="rect">
            <a:avLst/>
          </a:prstGeom>
        </p:spPr>
        <p:txBody>
          <a:bodyPr lIns="0">
            <a:spAutoFit/>
          </a:bodyPr>
          <a:lstStyle>
            <a:lvl1pPr marL="0" indent="0">
              <a:buNone/>
              <a:defRPr sz="28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H" dirty="0"/>
              <a:t>Click to </a:t>
            </a:r>
            <a:r>
              <a:rPr lang="fr-CH" dirty="0" err="1"/>
              <a:t>add</a:t>
            </a:r>
            <a:r>
              <a:rPr lang="fr-CH" dirty="0"/>
              <a:t> </a:t>
            </a:r>
            <a:r>
              <a:rPr lang="fr-CH" dirty="0" err="1"/>
              <a:t>Title</a:t>
            </a:r>
            <a:r>
              <a:rPr lang="fr-CH" dirty="0"/>
              <a:t>, 28 pt, Bold</a:t>
            </a:r>
            <a:endParaRPr lang="en-GB" dirty="0"/>
          </a:p>
        </p:txBody>
      </p:sp>
      <p:sp>
        <p:nvSpPr>
          <p:cNvPr id="14" name="Text Placeholder 13"/>
          <p:cNvSpPr>
            <a:spLocks noGrp="1"/>
          </p:cNvSpPr>
          <p:nvPr>
            <p:ph type="body" sz="quarter" idx="11" hasCustomPrompt="1"/>
          </p:nvPr>
        </p:nvSpPr>
        <p:spPr>
          <a:xfrm>
            <a:off x="468312" y="692696"/>
            <a:ext cx="7524751" cy="461665"/>
          </a:xfrm>
          <a:prstGeom prst="rect">
            <a:avLst/>
          </a:prstGeom>
        </p:spPr>
        <p:txBody>
          <a:bodyPr lIns="0">
            <a:spAutoFit/>
          </a:bodyPr>
          <a:lstStyle>
            <a:lvl1pPr marL="0" indent="0">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24 </a:t>
            </a:r>
            <a:r>
              <a:rPr lang="en-US" dirty="0" err="1"/>
              <a:t>pt</a:t>
            </a:r>
            <a:endParaRPr lang="en-US" dirty="0"/>
          </a:p>
        </p:txBody>
      </p:sp>
      <p:sp>
        <p:nvSpPr>
          <p:cNvPr id="6" name="Text Placeholder 5"/>
          <p:cNvSpPr>
            <a:spLocks noGrp="1"/>
          </p:cNvSpPr>
          <p:nvPr>
            <p:ph type="body" sz="quarter" idx="12" hasCustomPrompt="1"/>
          </p:nvPr>
        </p:nvSpPr>
        <p:spPr>
          <a:xfrm>
            <a:off x="468313" y="2996952"/>
            <a:ext cx="8207375" cy="250825"/>
          </a:xfrm>
          <a:prstGeom prst="rect">
            <a:avLst/>
          </a:prstGeom>
        </p:spPr>
        <p:txBody>
          <a:bodyPr lIns="0"/>
          <a:lstStyle>
            <a:lvl1pPr marL="0" indent="0">
              <a:buNone/>
              <a:defRPr sz="1400" b="1" baseline="0">
                <a:solidFill>
                  <a:schemeClr val="bg1"/>
                </a:solidFill>
              </a:defRPr>
            </a:lvl1pPr>
          </a:lstStyle>
          <a:p>
            <a:pPr lvl="0"/>
            <a:r>
              <a:rPr lang="en-US" dirty="0"/>
              <a:t>Title of the table/graph/etc. , Bold, 14 </a:t>
            </a:r>
            <a:r>
              <a:rPr lang="en-US" dirty="0" err="1"/>
              <a:t>pt</a:t>
            </a:r>
            <a:endParaRPr lang="en-US" dirty="0"/>
          </a:p>
        </p:txBody>
      </p:sp>
      <p:sp>
        <p:nvSpPr>
          <p:cNvPr id="9" name="Content Placeholder 8"/>
          <p:cNvSpPr>
            <a:spLocks noGrp="1"/>
          </p:cNvSpPr>
          <p:nvPr>
            <p:ph sz="quarter" idx="13" hasCustomPrompt="1"/>
          </p:nvPr>
        </p:nvSpPr>
        <p:spPr>
          <a:xfrm>
            <a:off x="468312" y="3500438"/>
            <a:ext cx="8207376" cy="3357561"/>
          </a:xfrm>
        </p:spPr>
        <p:txBody>
          <a:bodyPr/>
          <a:lstStyle>
            <a:lvl2pPr marL="457200" indent="0">
              <a:buNone/>
              <a:defRPr>
                <a:solidFill>
                  <a:schemeClr val="bg1"/>
                </a:solidFill>
              </a:defRPr>
            </a:lvl2pPr>
          </a:lstStyle>
          <a:p>
            <a:pPr lvl="1"/>
            <a:r>
              <a:rPr lang="en-US" dirty="0"/>
              <a:t>Click to add content (table, graph, </a:t>
            </a:r>
            <a:r>
              <a:rPr lang="en-US" dirty="0" err="1"/>
              <a:t>etc</a:t>
            </a:r>
            <a:r>
              <a:rPr lang="en-US" dirty="0"/>
              <a:t>)</a:t>
            </a:r>
            <a:endParaRPr lang="en-GB"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32582" y="267769"/>
            <a:ext cx="719329" cy="719329"/>
          </a:xfrm>
          <a:prstGeom prst="rect">
            <a:avLst/>
          </a:prstGeom>
        </p:spPr>
      </p:pic>
      <p:sp>
        <p:nvSpPr>
          <p:cNvPr id="3" name="Slide Number Placeholder 2"/>
          <p:cNvSpPr>
            <a:spLocks noGrp="1"/>
          </p:cNvSpPr>
          <p:nvPr>
            <p:ph type="sldNum" sz="quarter" idx="14"/>
          </p:nvPr>
        </p:nvSpPr>
        <p:spPr/>
        <p:txBody>
          <a:bodyPr/>
          <a:lstStyle/>
          <a:p>
            <a:fld id="{FAB96699-D708-4388-BCF2-40ADCA074DB9}" type="slidenum">
              <a:rPr lang="en-GB" smtClean="0"/>
              <a:pPr/>
              <a:t>‹#›</a:t>
            </a:fld>
            <a:endParaRPr lang="en-GB" dirty="0"/>
          </a:p>
        </p:txBody>
      </p:sp>
    </p:spTree>
    <p:extLst>
      <p:ext uri="{BB962C8B-B14F-4D97-AF65-F5344CB8AC3E}">
        <p14:creationId xmlns:p14="http://schemas.microsoft.com/office/powerpoint/2010/main" val="2892609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ound Same Side Corner Rectangle 9"/>
          <p:cNvSpPr/>
          <p:nvPr userDrawn="1"/>
        </p:nvSpPr>
        <p:spPr>
          <a:xfrm>
            <a:off x="215900" y="1268413"/>
            <a:ext cx="8712200" cy="5589587"/>
          </a:xfrm>
          <a:prstGeom prst="round2SameRect">
            <a:avLst>
              <a:gd name="adj1" fmla="val 3005"/>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p:ph sz="half" idx="1"/>
          </p:nvPr>
        </p:nvSpPr>
        <p:spPr>
          <a:xfrm>
            <a:off x="457200" y="1556792"/>
            <a:ext cx="4038600" cy="4824958"/>
          </a:xfrm>
          <a:prstGeom prst="rect">
            <a:avLst/>
          </a:prstGeo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556792"/>
            <a:ext cx="4038600" cy="4824958"/>
          </a:xfrm>
          <a:prstGeom prst="rect">
            <a:avLst/>
          </a:prstGeo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13"/>
          <p:cNvSpPr>
            <a:spLocks noGrp="1"/>
          </p:cNvSpPr>
          <p:nvPr>
            <p:ph type="body" sz="quarter" idx="11" hasCustomPrompt="1"/>
          </p:nvPr>
        </p:nvSpPr>
        <p:spPr>
          <a:xfrm>
            <a:off x="468312" y="692696"/>
            <a:ext cx="7524751" cy="461665"/>
          </a:xfrm>
          <a:prstGeom prst="rect">
            <a:avLst/>
          </a:prstGeom>
        </p:spPr>
        <p:txBody>
          <a:bodyPr lIns="0">
            <a:spAutoFit/>
          </a:bodyPr>
          <a:lstStyle>
            <a:lvl1pPr marL="0" indent="0">
              <a:buNone/>
              <a:defRPr sz="2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 24 </a:t>
            </a:r>
            <a:r>
              <a:rPr lang="en-US" dirty="0" err="1"/>
              <a:t>pt</a:t>
            </a:r>
            <a:endParaRPr lang="en-US" dirty="0"/>
          </a:p>
        </p:txBody>
      </p:sp>
      <p:sp>
        <p:nvSpPr>
          <p:cNvPr id="9" name="Text Placeholder 9"/>
          <p:cNvSpPr>
            <a:spLocks noGrp="1"/>
          </p:cNvSpPr>
          <p:nvPr>
            <p:ph type="body" sz="quarter" idx="10" hasCustomPrompt="1"/>
          </p:nvPr>
        </p:nvSpPr>
        <p:spPr>
          <a:xfrm>
            <a:off x="468312" y="297247"/>
            <a:ext cx="7524751" cy="523220"/>
          </a:xfrm>
          <a:prstGeom prst="rect">
            <a:avLst/>
          </a:prstGeom>
        </p:spPr>
        <p:txBody>
          <a:bodyPr lIns="0">
            <a:spAutoFit/>
          </a:bodyPr>
          <a:lstStyle>
            <a:lvl1pPr marL="0" indent="0">
              <a:buNone/>
              <a:defRPr sz="28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CH" dirty="0"/>
              <a:t>Click to </a:t>
            </a:r>
            <a:r>
              <a:rPr lang="fr-CH" dirty="0" err="1"/>
              <a:t>add</a:t>
            </a:r>
            <a:r>
              <a:rPr lang="fr-CH" dirty="0"/>
              <a:t> </a:t>
            </a:r>
            <a:r>
              <a:rPr lang="fr-CH" dirty="0" err="1"/>
              <a:t>Title</a:t>
            </a:r>
            <a:r>
              <a:rPr lang="fr-CH" dirty="0"/>
              <a:t>, 28 pt, Bold</a:t>
            </a:r>
            <a:endParaRPr lang="en-GB"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32582" y="267769"/>
            <a:ext cx="719329" cy="719329"/>
          </a:xfrm>
          <a:prstGeom prst="rect">
            <a:avLst/>
          </a:prstGeom>
        </p:spPr>
      </p:pic>
      <p:sp>
        <p:nvSpPr>
          <p:cNvPr id="2" name="Slide Number Placeholder 1"/>
          <p:cNvSpPr>
            <a:spLocks noGrp="1"/>
          </p:cNvSpPr>
          <p:nvPr>
            <p:ph type="sldNum" sz="quarter" idx="12"/>
          </p:nvPr>
        </p:nvSpPr>
        <p:spPr/>
        <p:txBody>
          <a:bodyPr/>
          <a:lstStyle/>
          <a:p>
            <a:fld id="{FAB96699-D708-4388-BCF2-40ADCA074DB9}" type="slidenum">
              <a:rPr lang="en-GB" smtClean="0"/>
              <a:pPr/>
              <a:t>‹#›</a:t>
            </a:fld>
            <a:endParaRPr lang="en-GB" dirty="0"/>
          </a:p>
        </p:txBody>
      </p:sp>
    </p:spTree>
    <p:extLst>
      <p:ext uri="{BB962C8B-B14F-4D97-AF65-F5344CB8AC3E}">
        <p14:creationId xmlns:p14="http://schemas.microsoft.com/office/powerpoint/2010/main" val="170411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of the cours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83868" y="2492896"/>
            <a:ext cx="2340869" cy="2340869"/>
          </a:xfrm>
          <a:prstGeom prst="rect">
            <a:avLst/>
          </a:prstGeom>
        </p:spPr>
      </p:pic>
    </p:spTree>
    <p:extLst>
      <p:ext uri="{BB962C8B-B14F-4D97-AF65-F5344CB8AC3E}">
        <p14:creationId xmlns:p14="http://schemas.microsoft.com/office/powerpoint/2010/main" val="3534753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Isosceles Triangle 6"/>
          <p:cNvSpPr/>
          <p:nvPr/>
        </p:nvSpPr>
        <p:spPr>
          <a:xfrm>
            <a:off x="3203848" y="-371244"/>
            <a:ext cx="144016" cy="144016"/>
          </a:xfrm>
          <a:prstGeom prst="triangle">
            <a:avLst/>
          </a:prstGeom>
          <a:solidFill>
            <a:schemeClr val="accent2"/>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Isosceles Triangle 7"/>
          <p:cNvSpPr/>
          <p:nvPr/>
        </p:nvSpPr>
        <p:spPr>
          <a:xfrm>
            <a:off x="8604448" y="-387424"/>
            <a:ext cx="144016" cy="144016"/>
          </a:xfrm>
          <a:prstGeom prst="triangle">
            <a:avLst/>
          </a:prstGeom>
          <a:solidFill>
            <a:schemeClr val="accent2"/>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Isosceles Triangle 8"/>
          <p:cNvSpPr/>
          <p:nvPr/>
        </p:nvSpPr>
        <p:spPr>
          <a:xfrm>
            <a:off x="395536" y="-171400"/>
            <a:ext cx="144016" cy="144016"/>
          </a:xfrm>
          <a:prstGeom prst="triangle">
            <a:avLst/>
          </a:prstGeom>
          <a:solidFill>
            <a:schemeClr val="bg1"/>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Isosceles Triangle 10"/>
          <p:cNvSpPr/>
          <p:nvPr/>
        </p:nvSpPr>
        <p:spPr>
          <a:xfrm>
            <a:off x="2915816" y="-207404"/>
            <a:ext cx="144016" cy="144016"/>
          </a:xfrm>
          <a:prstGeom prst="triangle">
            <a:avLst/>
          </a:prstGeom>
          <a:solidFill>
            <a:schemeClr val="bg1"/>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Isosceles Triangle 11"/>
          <p:cNvSpPr/>
          <p:nvPr/>
        </p:nvSpPr>
        <p:spPr>
          <a:xfrm>
            <a:off x="3203848" y="-207404"/>
            <a:ext cx="144016" cy="144016"/>
          </a:xfrm>
          <a:prstGeom prst="triangle">
            <a:avLst/>
          </a:prstGeom>
          <a:solidFill>
            <a:schemeClr val="bg1"/>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Isosceles Triangle 12"/>
          <p:cNvSpPr/>
          <p:nvPr/>
        </p:nvSpPr>
        <p:spPr>
          <a:xfrm>
            <a:off x="5796136" y="-207404"/>
            <a:ext cx="144016" cy="144016"/>
          </a:xfrm>
          <a:prstGeom prst="triangle">
            <a:avLst/>
          </a:prstGeom>
          <a:solidFill>
            <a:schemeClr val="bg1"/>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Isosceles Triangle 13"/>
          <p:cNvSpPr/>
          <p:nvPr/>
        </p:nvSpPr>
        <p:spPr>
          <a:xfrm>
            <a:off x="6048164" y="-207404"/>
            <a:ext cx="144016" cy="144016"/>
          </a:xfrm>
          <a:prstGeom prst="triangle">
            <a:avLst/>
          </a:prstGeom>
          <a:solidFill>
            <a:schemeClr val="bg1"/>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Isosceles Triangle 14"/>
          <p:cNvSpPr/>
          <p:nvPr/>
        </p:nvSpPr>
        <p:spPr>
          <a:xfrm>
            <a:off x="9216516" y="1484784"/>
            <a:ext cx="144016" cy="144016"/>
          </a:xfrm>
          <a:prstGeom prst="triangle">
            <a:avLst/>
          </a:prstGeom>
          <a:solidFill>
            <a:schemeClr val="bg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Isosceles Triangle 15"/>
          <p:cNvSpPr/>
          <p:nvPr/>
        </p:nvSpPr>
        <p:spPr>
          <a:xfrm>
            <a:off x="9180512" y="2924944"/>
            <a:ext cx="144016" cy="144016"/>
          </a:xfrm>
          <a:prstGeom prst="triangle">
            <a:avLst/>
          </a:prstGeom>
          <a:solidFill>
            <a:schemeClr val="bg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Isosceles Triangle 16"/>
          <p:cNvSpPr/>
          <p:nvPr/>
        </p:nvSpPr>
        <p:spPr>
          <a:xfrm>
            <a:off x="9180512" y="3176972"/>
            <a:ext cx="144016" cy="144016"/>
          </a:xfrm>
          <a:prstGeom prst="triangle">
            <a:avLst/>
          </a:prstGeom>
          <a:solidFill>
            <a:schemeClr val="bg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Isosceles Triangle 17"/>
          <p:cNvSpPr/>
          <p:nvPr/>
        </p:nvSpPr>
        <p:spPr>
          <a:xfrm>
            <a:off x="9180512" y="4617467"/>
            <a:ext cx="144016" cy="144016"/>
          </a:xfrm>
          <a:prstGeom prst="triangle">
            <a:avLst/>
          </a:prstGeom>
          <a:solidFill>
            <a:schemeClr val="bg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Isosceles Triangle 18"/>
          <p:cNvSpPr/>
          <p:nvPr/>
        </p:nvSpPr>
        <p:spPr>
          <a:xfrm>
            <a:off x="9180512" y="4869880"/>
            <a:ext cx="144016" cy="144016"/>
          </a:xfrm>
          <a:prstGeom prst="triangle">
            <a:avLst/>
          </a:prstGeom>
          <a:solidFill>
            <a:schemeClr val="bg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Isosceles Triangle 19"/>
          <p:cNvSpPr/>
          <p:nvPr/>
        </p:nvSpPr>
        <p:spPr>
          <a:xfrm>
            <a:off x="9180512" y="6309320"/>
            <a:ext cx="144016" cy="144016"/>
          </a:xfrm>
          <a:prstGeom prst="triangle">
            <a:avLst/>
          </a:prstGeom>
          <a:solidFill>
            <a:schemeClr val="bg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Isosceles Triangle 20"/>
          <p:cNvSpPr/>
          <p:nvPr/>
        </p:nvSpPr>
        <p:spPr>
          <a:xfrm>
            <a:off x="-252536" y="1484784"/>
            <a:ext cx="144016" cy="144016"/>
          </a:xfrm>
          <a:prstGeom prst="triangle">
            <a:avLst/>
          </a:prstGeom>
          <a:solidFill>
            <a:schemeClr val="bg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Isosceles Triangle 22"/>
          <p:cNvSpPr/>
          <p:nvPr/>
        </p:nvSpPr>
        <p:spPr>
          <a:xfrm>
            <a:off x="-252536" y="2924944"/>
            <a:ext cx="144016" cy="144016"/>
          </a:xfrm>
          <a:prstGeom prst="triangle">
            <a:avLst/>
          </a:prstGeom>
          <a:solidFill>
            <a:schemeClr val="bg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Isosceles Triangle 23"/>
          <p:cNvSpPr/>
          <p:nvPr/>
        </p:nvSpPr>
        <p:spPr>
          <a:xfrm>
            <a:off x="-252536" y="3157848"/>
            <a:ext cx="144016" cy="144016"/>
          </a:xfrm>
          <a:prstGeom prst="triangle">
            <a:avLst/>
          </a:prstGeom>
          <a:solidFill>
            <a:schemeClr val="bg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Isosceles Triangle 24"/>
          <p:cNvSpPr/>
          <p:nvPr/>
        </p:nvSpPr>
        <p:spPr>
          <a:xfrm>
            <a:off x="-216532" y="4617132"/>
            <a:ext cx="144016" cy="144016"/>
          </a:xfrm>
          <a:prstGeom prst="triangle">
            <a:avLst/>
          </a:prstGeom>
          <a:solidFill>
            <a:schemeClr val="bg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Isosceles Triangle 25"/>
          <p:cNvSpPr/>
          <p:nvPr/>
        </p:nvSpPr>
        <p:spPr>
          <a:xfrm>
            <a:off x="-211990" y="4869880"/>
            <a:ext cx="144016" cy="144016"/>
          </a:xfrm>
          <a:prstGeom prst="triangle">
            <a:avLst/>
          </a:prstGeom>
          <a:solidFill>
            <a:schemeClr val="bg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Isosceles Triangle 26"/>
          <p:cNvSpPr/>
          <p:nvPr/>
        </p:nvSpPr>
        <p:spPr>
          <a:xfrm>
            <a:off x="-218710" y="6309320"/>
            <a:ext cx="144016" cy="144016"/>
          </a:xfrm>
          <a:prstGeom prst="triangle">
            <a:avLst/>
          </a:prstGeom>
          <a:solidFill>
            <a:schemeClr val="bg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Isosceles Triangle 27"/>
          <p:cNvSpPr/>
          <p:nvPr/>
        </p:nvSpPr>
        <p:spPr>
          <a:xfrm>
            <a:off x="-216532" y="620688"/>
            <a:ext cx="144016" cy="144016"/>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Isosceles Triangle 28"/>
          <p:cNvSpPr/>
          <p:nvPr/>
        </p:nvSpPr>
        <p:spPr>
          <a:xfrm>
            <a:off x="-396552" y="4870914"/>
            <a:ext cx="144016" cy="144016"/>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Isosceles Triangle 29"/>
          <p:cNvSpPr/>
          <p:nvPr/>
        </p:nvSpPr>
        <p:spPr>
          <a:xfrm>
            <a:off x="-216532" y="980728"/>
            <a:ext cx="144016" cy="144016"/>
          </a:xfrm>
          <a:prstGeom prst="triangle">
            <a:avLst/>
          </a:prstGeom>
          <a:solidFill>
            <a:schemeClr val="accent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Isosceles Triangle 30"/>
          <p:cNvSpPr/>
          <p:nvPr/>
        </p:nvSpPr>
        <p:spPr>
          <a:xfrm>
            <a:off x="-216532" y="1196405"/>
            <a:ext cx="144016" cy="144016"/>
          </a:xfrm>
          <a:prstGeom prst="triangle">
            <a:avLst/>
          </a:prstGeom>
          <a:solidFill>
            <a:schemeClr val="accent5"/>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Isosceles Triangle 31"/>
          <p:cNvSpPr/>
          <p:nvPr/>
        </p:nvSpPr>
        <p:spPr>
          <a:xfrm>
            <a:off x="-432556" y="2924944"/>
            <a:ext cx="144016" cy="144016"/>
          </a:xfrm>
          <a:prstGeom prst="triangle">
            <a:avLst/>
          </a:prstGeom>
          <a:solidFill>
            <a:schemeClr val="accent5"/>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Isosceles Triangle 32"/>
          <p:cNvSpPr/>
          <p:nvPr/>
        </p:nvSpPr>
        <p:spPr>
          <a:xfrm>
            <a:off x="-396552" y="4617132"/>
            <a:ext cx="144016" cy="144016"/>
          </a:xfrm>
          <a:prstGeom prst="triangle">
            <a:avLst/>
          </a:prstGeom>
          <a:solidFill>
            <a:schemeClr val="accent5"/>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Isosceles Triangle 33"/>
          <p:cNvSpPr/>
          <p:nvPr/>
        </p:nvSpPr>
        <p:spPr>
          <a:xfrm>
            <a:off x="-252536" y="1736155"/>
            <a:ext cx="144016" cy="144016"/>
          </a:xfrm>
          <a:prstGeom prst="triangle">
            <a:avLst/>
          </a:prstGeom>
          <a:solidFill>
            <a:schemeClr val="accent2"/>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Isosceles Triangle 35"/>
          <p:cNvSpPr/>
          <p:nvPr/>
        </p:nvSpPr>
        <p:spPr>
          <a:xfrm>
            <a:off x="-252536" y="5120705"/>
            <a:ext cx="144016" cy="144016"/>
          </a:xfrm>
          <a:prstGeom prst="triangle">
            <a:avLst/>
          </a:prstGeom>
          <a:solidFill>
            <a:schemeClr val="accent2"/>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Isosceles Triangle 36"/>
          <p:cNvSpPr/>
          <p:nvPr/>
        </p:nvSpPr>
        <p:spPr>
          <a:xfrm>
            <a:off x="-252536" y="3429000"/>
            <a:ext cx="144016" cy="144016"/>
          </a:xfrm>
          <a:prstGeom prst="triangle">
            <a:avLst/>
          </a:prstGeom>
          <a:solidFill>
            <a:schemeClr val="accent2"/>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Isosceles Triangle 40"/>
          <p:cNvSpPr/>
          <p:nvPr/>
        </p:nvSpPr>
        <p:spPr>
          <a:xfrm>
            <a:off x="143892" y="-171400"/>
            <a:ext cx="144016" cy="144016"/>
          </a:xfrm>
          <a:prstGeom prst="triangle">
            <a:avLst/>
          </a:prstGeom>
          <a:solidFill>
            <a:schemeClr val="accent5"/>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Isosceles Triangle 41"/>
          <p:cNvSpPr/>
          <p:nvPr/>
        </p:nvSpPr>
        <p:spPr>
          <a:xfrm>
            <a:off x="8856092" y="-207404"/>
            <a:ext cx="144016" cy="144016"/>
          </a:xfrm>
          <a:prstGeom prst="triangle">
            <a:avLst/>
          </a:prstGeom>
          <a:solidFill>
            <a:schemeClr val="accent5"/>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Isosceles Triangle 42"/>
          <p:cNvSpPr/>
          <p:nvPr/>
        </p:nvSpPr>
        <p:spPr>
          <a:xfrm>
            <a:off x="-432556" y="1484784"/>
            <a:ext cx="144016" cy="144016"/>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itle Placeholder 43"/>
          <p:cNvSpPr>
            <a:spLocks noGrp="1"/>
          </p:cNvSpPr>
          <p:nvPr>
            <p:ph type="title"/>
          </p:nvPr>
        </p:nvSpPr>
        <p:spPr>
          <a:xfrm>
            <a:off x="482860" y="-18256"/>
            <a:ext cx="7510203" cy="1143000"/>
          </a:xfrm>
          <a:prstGeom prst="rect">
            <a:avLst/>
          </a:prstGeom>
        </p:spPr>
        <p:txBody>
          <a:bodyPr vert="horz" lIns="0" tIns="45720" rIns="91440" bIns="45720" rtlCol="0" anchor="ctr">
            <a:normAutofit/>
          </a:bodyPr>
          <a:lstStyle/>
          <a:p>
            <a:r>
              <a:rPr lang="en-US"/>
              <a:t>Click to edit Master title style</a:t>
            </a:r>
            <a:endParaRPr lang="en-GB" dirty="0"/>
          </a:p>
        </p:txBody>
      </p:sp>
      <p:sp>
        <p:nvSpPr>
          <p:cNvPr id="45" name="Text Placeholder 44"/>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1"/>
            <a:r>
              <a:rPr lang="en-US" dirty="0"/>
              <a:t>Second level, 14 </a:t>
            </a:r>
            <a:r>
              <a:rPr lang="en-US" dirty="0" err="1"/>
              <a:t>pt</a:t>
            </a:r>
            <a:endParaRPr lang="en-US" dirty="0"/>
          </a:p>
          <a:p>
            <a:pPr lvl="2"/>
            <a:r>
              <a:rPr lang="en-US" dirty="0"/>
              <a:t>Third level, 14 </a:t>
            </a:r>
            <a:r>
              <a:rPr lang="en-US" dirty="0" err="1"/>
              <a:t>pt</a:t>
            </a:r>
            <a:endParaRPr lang="en-US" dirty="0"/>
          </a:p>
          <a:p>
            <a:pPr lvl="3"/>
            <a:r>
              <a:rPr lang="en-US" dirty="0"/>
              <a:t>Fourth level, 12 </a:t>
            </a:r>
            <a:r>
              <a:rPr lang="en-US" dirty="0" err="1"/>
              <a:t>pt</a:t>
            </a:r>
            <a:endParaRPr lang="en-US" dirty="0"/>
          </a:p>
          <a:p>
            <a:pPr lvl="4"/>
            <a:r>
              <a:rPr lang="en-US" dirty="0"/>
              <a:t>Fifth level, 12 </a:t>
            </a:r>
            <a:r>
              <a:rPr lang="en-US" dirty="0" err="1"/>
              <a:t>pt</a:t>
            </a:r>
            <a:endParaRPr lang="fr-CH" dirty="0"/>
          </a:p>
        </p:txBody>
      </p:sp>
      <p:sp>
        <p:nvSpPr>
          <p:cNvPr id="46" name="Isosceles Triangle 45"/>
          <p:cNvSpPr/>
          <p:nvPr/>
        </p:nvSpPr>
        <p:spPr>
          <a:xfrm>
            <a:off x="-469535" y="3157848"/>
            <a:ext cx="144016" cy="144016"/>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p:cNvSpPr/>
          <p:nvPr/>
        </p:nvSpPr>
        <p:spPr>
          <a:xfrm>
            <a:off x="-2988840" y="-171400"/>
            <a:ext cx="2700300" cy="652616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TextBox 47"/>
          <p:cNvSpPr txBox="1"/>
          <p:nvPr/>
        </p:nvSpPr>
        <p:spPr>
          <a:xfrm>
            <a:off x="-2718810" y="8620"/>
            <a:ext cx="1485165" cy="461665"/>
          </a:xfrm>
          <a:prstGeom prst="rect">
            <a:avLst/>
          </a:prstGeom>
          <a:noFill/>
        </p:spPr>
        <p:txBody>
          <a:bodyPr wrap="square" rtlCol="0">
            <a:spAutoFit/>
          </a:bodyPr>
          <a:lstStyle/>
          <a:p>
            <a:r>
              <a:rPr lang="fr-CH" sz="2400" b="1" dirty="0">
                <a:solidFill>
                  <a:schemeClr val="bg1"/>
                </a:solidFill>
                <a:latin typeface="Century Gothic" panose="020B0502020202020204" pitchFamily="34" charset="0"/>
              </a:rPr>
              <a:t>TIPS</a:t>
            </a:r>
            <a:endParaRPr lang="en-GB" sz="2400" b="1" dirty="0">
              <a:solidFill>
                <a:schemeClr val="bg1"/>
              </a:solidFill>
              <a:latin typeface="Century Gothic" panose="020B0502020202020204" pitchFamily="34" charset="0"/>
            </a:endParaRPr>
          </a:p>
        </p:txBody>
      </p:sp>
      <p:grpSp>
        <p:nvGrpSpPr>
          <p:cNvPr id="49" name="Group 48"/>
          <p:cNvGrpSpPr/>
          <p:nvPr/>
        </p:nvGrpSpPr>
        <p:grpSpPr>
          <a:xfrm>
            <a:off x="8604448" y="-837364"/>
            <a:ext cx="3276364" cy="3546263"/>
            <a:chOff x="8604448" y="-837364"/>
            <a:chExt cx="3276364" cy="3546263"/>
          </a:xfrm>
        </p:grpSpPr>
        <p:sp>
          <p:nvSpPr>
            <p:cNvPr id="50" name="Isosceles Triangle 49"/>
            <p:cNvSpPr/>
            <p:nvPr/>
          </p:nvSpPr>
          <p:spPr>
            <a:xfrm>
              <a:off x="8604448" y="-135396"/>
              <a:ext cx="144016" cy="144016"/>
            </a:xfrm>
            <a:prstGeom prst="triangle">
              <a:avLst/>
            </a:prstGeom>
            <a:solidFill>
              <a:schemeClr val="bg1"/>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Isosceles Triangle 50"/>
            <p:cNvSpPr/>
            <p:nvPr/>
          </p:nvSpPr>
          <p:spPr>
            <a:xfrm>
              <a:off x="9144508" y="1456184"/>
              <a:ext cx="144016" cy="144016"/>
            </a:xfrm>
            <a:prstGeom prst="triangle">
              <a:avLst/>
            </a:prstGeom>
            <a:solidFill>
              <a:schemeClr val="bg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Rectangle 51"/>
            <p:cNvSpPr/>
            <p:nvPr/>
          </p:nvSpPr>
          <p:spPr>
            <a:xfrm>
              <a:off x="9396536" y="-837364"/>
              <a:ext cx="2484276" cy="3546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p:cNvSpPr txBox="1"/>
            <p:nvPr/>
          </p:nvSpPr>
          <p:spPr>
            <a:xfrm>
              <a:off x="9648564" y="-639452"/>
              <a:ext cx="1944216" cy="369332"/>
            </a:xfrm>
            <a:prstGeom prst="rect">
              <a:avLst/>
            </a:prstGeom>
            <a:noFill/>
          </p:spPr>
          <p:txBody>
            <a:bodyPr wrap="square" rtlCol="0">
              <a:spAutoFit/>
            </a:bodyPr>
            <a:lstStyle/>
            <a:p>
              <a:r>
                <a:rPr lang="fr-CH" dirty="0">
                  <a:solidFill>
                    <a:schemeClr val="bg1"/>
                  </a:solidFill>
                </a:rPr>
                <a:t>LEGENDA</a:t>
              </a:r>
              <a:endParaRPr lang="en-GB" dirty="0">
                <a:solidFill>
                  <a:schemeClr val="bg1"/>
                </a:solidFill>
              </a:endParaRPr>
            </a:p>
          </p:txBody>
        </p:sp>
        <p:sp>
          <p:nvSpPr>
            <p:cNvPr id="54" name="Isosceles Triangle 53"/>
            <p:cNvSpPr/>
            <p:nvPr/>
          </p:nvSpPr>
          <p:spPr>
            <a:xfrm>
              <a:off x="9612560" y="-135396"/>
              <a:ext cx="144016" cy="144016"/>
            </a:xfrm>
            <a:prstGeom prst="triangle">
              <a:avLst/>
            </a:prstGeom>
            <a:solidFill>
              <a:schemeClr val="bg1"/>
            </a:solidFill>
            <a:ln>
              <a:noFill/>
            </a:ln>
            <a:scene3d>
              <a:camera prst="orthographicFront">
                <a:rot lat="0" lon="0" rev="16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p:cNvSpPr txBox="1"/>
            <p:nvPr/>
          </p:nvSpPr>
          <p:spPr>
            <a:xfrm>
              <a:off x="9783607" y="-212050"/>
              <a:ext cx="1944216" cy="276999"/>
            </a:xfrm>
            <a:prstGeom prst="rect">
              <a:avLst/>
            </a:prstGeom>
            <a:noFill/>
          </p:spPr>
          <p:txBody>
            <a:bodyPr wrap="square" rtlCol="0">
              <a:spAutoFit/>
            </a:bodyPr>
            <a:lstStyle/>
            <a:p>
              <a:r>
                <a:rPr lang="fr-CH" sz="1200" b="1" baseline="0" dirty="0">
                  <a:solidFill>
                    <a:schemeClr val="bg1"/>
                  </a:solidFill>
                </a:rPr>
                <a:t>MAIN GRID</a:t>
              </a:r>
              <a:endParaRPr lang="en-GB" sz="1200" b="1" dirty="0">
                <a:solidFill>
                  <a:schemeClr val="bg1"/>
                </a:solidFill>
              </a:endParaRPr>
            </a:p>
          </p:txBody>
        </p:sp>
        <p:sp>
          <p:nvSpPr>
            <p:cNvPr id="56" name="Isosceles Triangle 55"/>
            <p:cNvSpPr/>
            <p:nvPr/>
          </p:nvSpPr>
          <p:spPr>
            <a:xfrm>
              <a:off x="9612700" y="404584"/>
              <a:ext cx="144016" cy="144016"/>
            </a:xfrm>
            <a:prstGeom prst="triangle">
              <a:avLst/>
            </a:prstGeom>
            <a:solidFill>
              <a:schemeClr val="tx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TextBox 56"/>
            <p:cNvSpPr txBox="1"/>
            <p:nvPr/>
          </p:nvSpPr>
          <p:spPr>
            <a:xfrm>
              <a:off x="9756720" y="302965"/>
              <a:ext cx="1809173" cy="276999"/>
            </a:xfrm>
            <a:prstGeom prst="rect">
              <a:avLst/>
            </a:prstGeom>
            <a:noFill/>
          </p:spPr>
          <p:txBody>
            <a:bodyPr wrap="square" rtlCol="0">
              <a:spAutoFit/>
            </a:bodyPr>
            <a:lstStyle/>
            <a:p>
              <a:r>
                <a:rPr lang="fr-CH" sz="1200" b="1" baseline="0" dirty="0">
                  <a:solidFill>
                    <a:schemeClr val="bg1"/>
                  </a:solidFill>
                </a:rPr>
                <a:t>TITLES</a:t>
              </a:r>
              <a:endParaRPr lang="en-GB" sz="1200" b="1" dirty="0">
                <a:solidFill>
                  <a:schemeClr val="bg1"/>
                </a:solidFill>
              </a:endParaRPr>
            </a:p>
          </p:txBody>
        </p:sp>
        <p:sp>
          <p:nvSpPr>
            <p:cNvPr id="58" name="Isosceles Triangle 57"/>
            <p:cNvSpPr/>
            <p:nvPr/>
          </p:nvSpPr>
          <p:spPr>
            <a:xfrm>
              <a:off x="9620136" y="1007346"/>
              <a:ext cx="144016" cy="144016"/>
            </a:xfrm>
            <a:prstGeom prst="triangle">
              <a:avLst/>
            </a:prstGeom>
            <a:solidFill>
              <a:srgbClr val="AAC9DA"/>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xtBox 58"/>
            <p:cNvSpPr txBox="1"/>
            <p:nvPr/>
          </p:nvSpPr>
          <p:spPr>
            <a:xfrm>
              <a:off x="9756720" y="951055"/>
              <a:ext cx="1809173" cy="276999"/>
            </a:xfrm>
            <a:prstGeom prst="rect">
              <a:avLst/>
            </a:prstGeom>
            <a:noFill/>
          </p:spPr>
          <p:txBody>
            <a:bodyPr wrap="square" rtlCol="0">
              <a:spAutoFit/>
            </a:bodyPr>
            <a:lstStyle/>
            <a:p>
              <a:r>
                <a:rPr lang="fr-CH" sz="1200" b="1" baseline="0" dirty="0">
                  <a:solidFill>
                    <a:schemeClr val="bg1"/>
                  </a:solidFill>
                </a:rPr>
                <a:t>SUBTITLES</a:t>
              </a:r>
              <a:endParaRPr lang="en-GB" sz="1200" b="1" dirty="0">
                <a:solidFill>
                  <a:schemeClr val="bg1"/>
                </a:solidFill>
              </a:endParaRPr>
            </a:p>
          </p:txBody>
        </p:sp>
        <p:sp>
          <p:nvSpPr>
            <p:cNvPr id="60" name="Isosceles Triangle 59"/>
            <p:cNvSpPr/>
            <p:nvPr/>
          </p:nvSpPr>
          <p:spPr>
            <a:xfrm>
              <a:off x="9620403" y="1547639"/>
              <a:ext cx="144016" cy="144016"/>
            </a:xfrm>
            <a:prstGeom prst="triangle">
              <a:avLst/>
            </a:prstGeom>
            <a:solidFill>
              <a:schemeClr val="accent5"/>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TextBox 60"/>
            <p:cNvSpPr txBox="1"/>
            <p:nvPr/>
          </p:nvSpPr>
          <p:spPr>
            <a:xfrm>
              <a:off x="9813174" y="1484784"/>
              <a:ext cx="1809173" cy="276999"/>
            </a:xfrm>
            <a:prstGeom prst="rect">
              <a:avLst/>
            </a:prstGeom>
            <a:noFill/>
          </p:spPr>
          <p:txBody>
            <a:bodyPr wrap="square" rtlCol="0">
              <a:spAutoFit/>
            </a:bodyPr>
            <a:lstStyle/>
            <a:p>
              <a:r>
                <a:rPr lang="fr-CH" sz="1200" b="1" baseline="0" dirty="0">
                  <a:solidFill>
                    <a:schemeClr val="bg1"/>
                  </a:solidFill>
                </a:rPr>
                <a:t>WHITE BOXES</a:t>
              </a:r>
              <a:endParaRPr lang="en-GB" sz="1200" b="1" dirty="0">
                <a:solidFill>
                  <a:schemeClr val="bg1"/>
                </a:solidFill>
              </a:endParaRPr>
            </a:p>
          </p:txBody>
        </p:sp>
        <p:sp>
          <p:nvSpPr>
            <p:cNvPr id="62" name="Isosceles Triangle 61"/>
            <p:cNvSpPr/>
            <p:nvPr/>
          </p:nvSpPr>
          <p:spPr>
            <a:xfrm>
              <a:off x="9576556" y="2105444"/>
              <a:ext cx="144016" cy="144016"/>
            </a:xfrm>
            <a:prstGeom prst="triangle">
              <a:avLst/>
            </a:prstGeom>
            <a:solidFill>
              <a:schemeClr val="accent2"/>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TextBox 62"/>
            <p:cNvSpPr txBox="1"/>
            <p:nvPr/>
          </p:nvSpPr>
          <p:spPr>
            <a:xfrm>
              <a:off x="9792580" y="1999873"/>
              <a:ext cx="1809173" cy="276999"/>
            </a:xfrm>
            <a:prstGeom prst="rect">
              <a:avLst/>
            </a:prstGeom>
            <a:noFill/>
          </p:spPr>
          <p:txBody>
            <a:bodyPr wrap="square" rtlCol="0">
              <a:spAutoFit/>
            </a:bodyPr>
            <a:lstStyle/>
            <a:p>
              <a:r>
                <a:rPr lang="fr-CH" sz="1200" b="1" baseline="0" dirty="0">
                  <a:solidFill>
                    <a:schemeClr val="bg1"/>
                  </a:solidFill>
                </a:rPr>
                <a:t>TEXT</a:t>
              </a:r>
              <a:endParaRPr lang="en-GB" sz="1200" b="1" dirty="0">
                <a:solidFill>
                  <a:schemeClr val="bg1"/>
                </a:solidFill>
              </a:endParaRPr>
            </a:p>
          </p:txBody>
        </p:sp>
      </p:grpSp>
      <p:sp>
        <p:nvSpPr>
          <p:cNvPr id="64" name="Isosceles Triangle 63"/>
          <p:cNvSpPr/>
          <p:nvPr/>
        </p:nvSpPr>
        <p:spPr>
          <a:xfrm>
            <a:off x="547936" y="-199020"/>
            <a:ext cx="144016" cy="144016"/>
          </a:xfrm>
          <a:prstGeom prst="triangle">
            <a:avLst/>
          </a:prstGeom>
          <a:solidFill>
            <a:schemeClr val="accent2"/>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5" name="Picture 6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132582" y="267769"/>
            <a:ext cx="719329" cy="719329"/>
          </a:xfrm>
          <a:prstGeom prst="rect">
            <a:avLst/>
          </a:prstGeom>
        </p:spPr>
      </p:pic>
      <p:sp>
        <p:nvSpPr>
          <p:cNvPr id="66" name="Isosceles Triangle 65"/>
          <p:cNvSpPr/>
          <p:nvPr/>
        </p:nvSpPr>
        <p:spPr>
          <a:xfrm>
            <a:off x="4968305" y="-207404"/>
            <a:ext cx="144016" cy="144016"/>
          </a:xfrm>
          <a:prstGeom prst="triangle">
            <a:avLst/>
          </a:prstGeom>
          <a:solidFill>
            <a:schemeClr val="accent2"/>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1"/>
          <p:cNvSpPr>
            <a:spLocks noGrp="1"/>
          </p:cNvSpPr>
          <p:nvPr>
            <p:ph type="sldNum" sz="quarter" idx="4"/>
          </p:nvPr>
        </p:nvSpPr>
        <p:spPr>
          <a:xfrm>
            <a:off x="7084331" y="6487011"/>
            <a:ext cx="20574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FAB96699-D708-4388-BCF2-40ADCA074DB9}" type="slidenum">
              <a:rPr lang="en-GB" smtClean="0"/>
              <a:pPr/>
              <a:t>‹#›</a:t>
            </a:fld>
            <a:endParaRPr lang="en-GB" dirty="0"/>
          </a:p>
        </p:txBody>
      </p:sp>
    </p:spTree>
    <p:extLst>
      <p:ext uri="{BB962C8B-B14F-4D97-AF65-F5344CB8AC3E}">
        <p14:creationId xmlns:p14="http://schemas.microsoft.com/office/powerpoint/2010/main" val="2872168072"/>
      </p:ext>
    </p:extLst>
  </p:cSld>
  <p:clrMap bg1="lt1" tx1="dk1" bg2="lt2" tx2="dk2" accent1="accent1" accent2="accent2" accent3="accent3" accent4="accent4" accent5="accent5" accent6="accent6" hlink="hlink" folHlink="folHlink"/>
  <p:sldLayoutIdLst>
    <p:sldLayoutId id="2147483675" r:id="rId1"/>
    <p:sldLayoutId id="2147483649" r:id="rId2"/>
    <p:sldLayoutId id="2147483650" r:id="rId3"/>
    <p:sldLayoutId id="2147483676" r:id="rId4"/>
    <p:sldLayoutId id="2147483671" r:id="rId5"/>
    <p:sldLayoutId id="2147483672" r:id="rId6"/>
    <p:sldLayoutId id="2147483673" r:id="rId7"/>
    <p:sldLayoutId id="2147483652" r:id="rId8"/>
    <p:sldLayoutId id="2147483674" r:id="rId9"/>
  </p:sldLayoutIdLst>
  <p:hf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hyperlink" Target="https://home.cern/news/news/experiments/new-small-wheels-set-atlas-track-high-luminosity" TargetMode="External"/><Relationship Id="rId7"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hyperlink" Target="http://cds.cern.ch/record/1602235/files/ATLAS-TDR-023.pdf" TargetMode="External"/><Relationship Id="rId5" Type="http://schemas.openxmlformats.org/officeDocument/2006/relationships/hyperlink" Target="https://cds.cern.ch/record/1602230/files/ATLAS-TDR-022.pdf" TargetMode="External"/><Relationship Id="rId4" Type="http://schemas.openxmlformats.org/officeDocument/2006/relationships/hyperlink" Target="https://cds.cern.ch/record/2285580/files/ATLAS-TDR-026.pd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home.web.cern.ch/about/physics/standard-mode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hyperlink" Target="https://iopscience.iop.org/article/10.1088/1748-0221/3/08/S08003/pdf" TargetMode="External"/><Relationship Id="rId3" Type="http://schemas.openxmlformats.org/officeDocument/2006/relationships/hyperlink" Target="https://atlas.cern/" TargetMode="External"/><Relationship Id="rId7" Type="http://schemas.openxmlformats.org/officeDocument/2006/relationships/hyperlink" Target="http://cds.cern.ch/record/782076/files/CERN-2004-003-V1-ft.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cds.cern.ch/collection/ATLAS%20Reports?ln=en" TargetMode="External"/><Relationship Id="rId5" Type="http://schemas.openxmlformats.org/officeDocument/2006/relationships/hyperlink" Target="https://home.cern/science/accelerators/large-hadron-collider" TargetMode="External"/><Relationship Id="rId4" Type="http://schemas.openxmlformats.org/officeDocument/2006/relationships/hyperlink" Target="https://twiki.cern.ch/twiki/bin/viewauth/Atlas/LS2Shutdown" TargetMode="External"/><Relationship Id="rId9" Type="http://schemas.openxmlformats.org/officeDocument/2006/relationships/hyperlink" Target="https://iopscience.iop.org/article/10.1088/1748-0221/3/08/S08001/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home.cern/science/accelerators/super-proton-synchrotron" TargetMode="External"/><Relationship Id="rId3" Type="http://schemas.openxmlformats.org/officeDocument/2006/relationships/hyperlink" Target="https://atlas.cern/" TargetMode="External"/><Relationship Id="rId7" Type="http://schemas.openxmlformats.org/officeDocument/2006/relationships/hyperlink" Target="https://home.cern/science/accelerators/large-hadron-collider"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faser.web.cern.ch/home" TargetMode="External"/><Relationship Id="rId5" Type="http://schemas.openxmlformats.org/officeDocument/2006/relationships/hyperlink" Target="https://iopscience.iop.org/article/10.1088/1361-6471/ab3f7c/pdf" TargetMode="External"/><Relationship Id="rId10" Type="http://schemas.openxmlformats.org/officeDocument/2006/relationships/image" Target="../media/image5.JPG"/><Relationship Id="rId4" Type="http://schemas.openxmlformats.org/officeDocument/2006/relationships/hyperlink" Target="http://atlas-project-lumi-fphys.web.cern.ch/atlas-project-lumi-fphys/" TargetMode="External"/><Relationship Id="rId9" Type="http://schemas.openxmlformats.org/officeDocument/2006/relationships/hyperlink" Target="https://ideasquare.cern/"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hilumilhc.web.cern.ch/"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hyperlink" Target="https://cds.cern.ch/record/44585" TargetMode="External"/><Relationship Id="rId7" Type="http://schemas.openxmlformats.org/officeDocument/2006/relationships/hyperlink" Target="http://home.web.cern.ch/about/physics/standard-mode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atlas.web.cern.ch/Atlas/Management/Institutions.html" TargetMode="External"/><Relationship Id="rId5" Type="http://schemas.openxmlformats.org/officeDocument/2006/relationships/hyperlink" Target="http://cern.ch/" TargetMode="External"/><Relationship Id="rId4" Type="http://schemas.openxmlformats.org/officeDocument/2006/relationships/hyperlink" Target="http://home.web.cern.ch/topics/large-hadron-collider" TargetMode="External"/><Relationship Id="rId9"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hyperlink" Target="https://cms.cern/" TargetMode="External"/><Relationship Id="rId13" Type="http://schemas.openxmlformats.org/officeDocument/2006/relationships/image" Target="../media/image11.jpeg"/><Relationship Id="rId3" Type="http://schemas.openxmlformats.org/officeDocument/2006/relationships/hyperlink" Target="https://home.cern/science/accelerators/proton-synchrotron-booster" TargetMode="External"/><Relationship Id="rId7" Type="http://schemas.openxmlformats.org/officeDocument/2006/relationships/hyperlink" Target="https://atlas.cern/" TargetMode="External"/><Relationship Id="rId12" Type="http://schemas.openxmlformats.org/officeDocument/2006/relationships/image" Target="../media/image10.jpg"/><Relationship Id="rId2" Type="http://schemas.openxmlformats.org/officeDocument/2006/relationships/hyperlink" Target="https://home.cern/science/accelerators/linear-accelerator-4" TargetMode="External"/><Relationship Id="rId1" Type="http://schemas.openxmlformats.org/officeDocument/2006/relationships/slideLayout" Target="../slideLayouts/slideLayout4.xml"/><Relationship Id="rId6" Type="http://schemas.openxmlformats.org/officeDocument/2006/relationships/hyperlink" Target="https://home.cern/science/accelerators/large-hadron-collider" TargetMode="External"/><Relationship Id="rId11" Type="http://schemas.openxmlformats.org/officeDocument/2006/relationships/image" Target="../media/image9.jpeg"/><Relationship Id="rId5" Type="http://schemas.openxmlformats.org/officeDocument/2006/relationships/hyperlink" Target="https://home.cern/science/accelerators/super-proton-synchrotron" TargetMode="External"/><Relationship Id="rId10" Type="http://schemas.openxmlformats.org/officeDocument/2006/relationships/hyperlink" Target="http://lhcb-public.web.cern.ch/lhcb-public/" TargetMode="External"/><Relationship Id="rId4" Type="http://schemas.openxmlformats.org/officeDocument/2006/relationships/hyperlink" Target="https://home.cern/science/accelerators/proton-synchrotron" TargetMode="External"/><Relationship Id="rId9" Type="http://schemas.openxmlformats.org/officeDocument/2006/relationships/hyperlink" Target="http://aliceinfo.cern.ch/Public/en/Chapter2/Chap2InsideAlice-en.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hyperlink" Target="https://atlas.cern/discover/detector/muon-spectrometer" TargetMode="External"/><Relationship Id="rId2" Type="http://schemas.openxmlformats.org/officeDocument/2006/relationships/hyperlink" Target="https://atlas.cern/discover/detector/magnet-system" TargetMode="Externa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70918" y="3176972"/>
            <a:ext cx="7705538" cy="646331"/>
          </a:xfrm>
        </p:spPr>
        <p:txBody>
          <a:bodyPr>
            <a:normAutofit/>
          </a:bodyPr>
          <a:lstStyle/>
          <a:p>
            <a:r>
              <a:rPr lang="fr-CH" dirty="0"/>
              <a:t>ATLAS Underground Guides</a:t>
            </a:r>
            <a:endParaRPr lang="en-GB"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0112" y="4581128"/>
            <a:ext cx="3428117" cy="1805201"/>
          </a:xfrm>
          <a:prstGeom prst="rect">
            <a:avLst/>
          </a:prstGeom>
        </p:spPr>
      </p:pic>
      <p:sp>
        <p:nvSpPr>
          <p:cNvPr id="5" name="TextBox 4"/>
          <p:cNvSpPr txBox="1"/>
          <p:nvPr/>
        </p:nvSpPr>
        <p:spPr>
          <a:xfrm>
            <a:off x="7294170" y="6550223"/>
            <a:ext cx="1800200" cy="261610"/>
          </a:xfrm>
          <a:prstGeom prst="rect">
            <a:avLst/>
          </a:prstGeom>
          <a:noFill/>
        </p:spPr>
        <p:txBody>
          <a:bodyPr wrap="square" rtlCol="0">
            <a:spAutoFit/>
          </a:bodyPr>
          <a:lstStyle/>
          <a:p>
            <a:pPr algn="r"/>
            <a:r>
              <a:rPr lang="fr-CH" sz="1100" dirty="0"/>
              <a:t>EDMS: 1724179</a:t>
            </a:r>
            <a:endParaRPr lang="en-GB" sz="1100" dirty="0"/>
          </a:p>
        </p:txBody>
      </p:sp>
      <p:sp>
        <p:nvSpPr>
          <p:cNvPr id="6" name="TextBox 5"/>
          <p:cNvSpPr txBox="1"/>
          <p:nvPr/>
        </p:nvSpPr>
        <p:spPr>
          <a:xfrm>
            <a:off x="70818" y="6550223"/>
            <a:ext cx="1800200" cy="261610"/>
          </a:xfrm>
          <a:prstGeom prst="rect">
            <a:avLst/>
          </a:prstGeom>
          <a:noFill/>
        </p:spPr>
        <p:txBody>
          <a:bodyPr wrap="square" rtlCol="0">
            <a:spAutoFit/>
          </a:bodyPr>
          <a:lstStyle/>
          <a:p>
            <a:r>
              <a:rPr lang="fr-CH" sz="1100" dirty="0" err="1"/>
              <a:t>December</a:t>
            </a:r>
            <a:r>
              <a:rPr lang="fr-CH" sz="1100"/>
              <a:t> 2022</a:t>
            </a:r>
            <a:endParaRPr lang="en-GB" sz="1100" dirty="0"/>
          </a:p>
        </p:txBody>
      </p:sp>
      <p:sp>
        <p:nvSpPr>
          <p:cNvPr id="7" name="Text Placeholder 2"/>
          <p:cNvSpPr>
            <a:spLocks noGrp="1"/>
          </p:cNvSpPr>
          <p:nvPr>
            <p:ph type="body" sz="quarter" idx="11"/>
          </p:nvPr>
        </p:nvSpPr>
        <p:spPr>
          <a:xfrm>
            <a:off x="970918" y="3753036"/>
            <a:ext cx="7022146" cy="492443"/>
          </a:xfrm>
        </p:spPr>
        <p:txBody>
          <a:bodyPr/>
          <a:lstStyle/>
          <a:p>
            <a:r>
              <a:rPr lang="fr-CH" dirty="0"/>
              <a:t>Visit description</a:t>
            </a:r>
            <a:endParaRPr lang="en-GB" dirty="0"/>
          </a:p>
        </p:txBody>
      </p:sp>
    </p:spTree>
    <p:extLst>
      <p:ext uri="{BB962C8B-B14F-4D97-AF65-F5344CB8AC3E}">
        <p14:creationId xmlns:p14="http://schemas.microsoft.com/office/powerpoint/2010/main" val="1459844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96699-D708-4388-BCF2-40ADCA074DB9}" type="slidenum">
              <a:rPr kumimoji="0" lang="en-GB" sz="1200" b="0" i="0" u="none" strike="noStrike" kern="1200" cap="none" spc="0" normalizeH="0" baseline="0" noProof="0" smtClean="0">
                <a:ln>
                  <a:noFill/>
                </a:ln>
                <a:solidFill>
                  <a:srgbClr val="4F5D75">
                    <a:tint val="75000"/>
                  </a:srgbClr>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srgbClr val="4F5D75">
                  <a:tint val="75000"/>
                </a:srgbClr>
              </a:solidFill>
              <a:effectLst/>
              <a:uLnTx/>
              <a:uFillTx/>
              <a:latin typeface="Calibri" panose="020F0502020204030204" pitchFamily="34" charset="0"/>
              <a:ea typeface="+mn-ea"/>
              <a:cs typeface="+mn-cs"/>
            </a:endParaRPr>
          </a:p>
        </p:txBody>
      </p:sp>
      <p:cxnSp>
        <p:nvCxnSpPr>
          <p:cNvPr id="7" name="Straight Connector 6"/>
          <p:cNvCxnSpPr/>
          <p:nvPr/>
        </p:nvCxnSpPr>
        <p:spPr>
          <a:xfrm>
            <a:off x="5670943" y="4755824"/>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558375" y="4899840"/>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flipH="1" flipV="1">
            <a:off x="5658990" y="2587496"/>
            <a:ext cx="11954" cy="6706"/>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sp>
        <p:nvSpPr>
          <p:cNvPr id="29"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4F5D75"/>
                </a:solidFill>
                <a:effectLst/>
                <a:uLnTx/>
                <a:uFillTx/>
                <a:latin typeface="Arial"/>
                <a:ea typeface="+mn-ea"/>
                <a:cs typeface="+mn-cs"/>
              </a:rPr>
              <a:t>Visit step by step</a:t>
            </a:r>
          </a:p>
        </p:txBody>
      </p:sp>
      <p:sp>
        <p:nvSpPr>
          <p:cNvPr id="3" name="Rectangle 2"/>
          <p:cNvSpPr/>
          <p:nvPr/>
        </p:nvSpPr>
        <p:spPr>
          <a:xfrm>
            <a:off x="107504" y="1196752"/>
            <a:ext cx="8784976" cy="2031325"/>
          </a:xfrm>
          <a:prstGeom prst="rect">
            <a:avLst/>
          </a:prstGeom>
        </p:spPr>
        <p:txBody>
          <a:bodyPr wrap="square">
            <a:spAutoFit/>
          </a:bodyPr>
          <a:lstStyle/>
          <a:p>
            <a:r>
              <a:rPr lang="en-GB" sz="1400" dirty="0">
                <a:solidFill>
                  <a:srgbClr val="00B0F0"/>
                </a:solidFill>
                <a:latin typeface="Calibri" panose="020F0502020204030204" pitchFamily="34" charset="0"/>
              </a:rPr>
              <a:t>Selfies, questions and discussion about the LS2</a:t>
            </a:r>
          </a:p>
          <a:p>
            <a:pPr algn="just"/>
            <a:r>
              <a:rPr lang="en-GB" sz="1200" dirty="0">
                <a:solidFill>
                  <a:srgbClr val="4F5D75"/>
                </a:solidFill>
                <a:latin typeface="Calibri" panose="020F0502020204030204" pitchFamily="34" charset="0"/>
              </a:rPr>
              <a:t>It is up to the guide to decide, but a good approach is to go to see the detector first and then on the way back to stop at the various steps mentioned on the slides presented before.</a:t>
            </a:r>
          </a:p>
          <a:p>
            <a:pPr algn="just"/>
            <a:endParaRPr lang="en-GB" sz="1200" dirty="0">
              <a:solidFill>
                <a:srgbClr val="4F5D75"/>
              </a:solidFill>
              <a:latin typeface="Calibri" panose="020F0502020204030204" pitchFamily="34" charset="0"/>
            </a:endParaRPr>
          </a:p>
          <a:p>
            <a:pPr algn="just"/>
            <a:r>
              <a:rPr lang="en-GB" sz="1200" dirty="0">
                <a:solidFill>
                  <a:srgbClr val="4F5D75"/>
                </a:solidFill>
                <a:latin typeface="Calibri" panose="020F0502020204030204" pitchFamily="34" charset="0"/>
              </a:rPr>
              <a:t>The detector view can be different depending on the opening scenario.</a:t>
            </a:r>
          </a:p>
          <a:p>
            <a:pPr algn="just"/>
            <a:endParaRPr lang="en-GB" sz="1400" dirty="0">
              <a:solidFill>
                <a:srgbClr val="00B0F0"/>
              </a:solidFill>
              <a:latin typeface="Calibri" panose="020F0502020204030204" pitchFamily="34" charset="0"/>
            </a:endParaRPr>
          </a:p>
          <a:p>
            <a:pPr algn="just"/>
            <a:r>
              <a:rPr lang="en-GB" sz="1200" dirty="0">
                <a:solidFill>
                  <a:srgbClr val="4F5D75"/>
                </a:solidFill>
                <a:latin typeface="Calibri" panose="020F0502020204030204" pitchFamily="34" charset="0"/>
              </a:rPr>
              <a:t>The Long Shutdown 2 (LS2), which started in December 2018, aims to maintain, upgrade and consolidate the detectors and the accelerators for a couple of years (probably back in operation in May 2021). </a:t>
            </a:r>
          </a:p>
          <a:p>
            <a:pPr algn="just"/>
            <a:endParaRPr lang="en-GB" sz="1200" dirty="0">
              <a:solidFill>
                <a:srgbClr val="4F5D75"/>
              </a:solidFill>
              <a:latin typeface="Calibri" panose="020F0502020204030204" pitchFamily="34" charset="0"/>
            </a:endParaRPr>
          </a:p>
          <a:p>
            <a:r>
              <a:rPr lang="en-GB" sz="1400" dirty="0">
                <a:solidFill>
                  <a:srgbClr val="00B0F0"/>
                </a:solidFill>
                <a:latin typeface="Calibri" panose="020F0502020204030204" pitchFamily="34" charset="0"/>
              </a:rPr>
              <a:t>Examples of detector configuration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9983" y="3216821"/>
            <a:ext cx="3597601" cy="165274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3228077"/>
            <a:ext cx="3597601" cy="165658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9981" y="4937563"/>
            <a:ext cx="3597601" cy="165451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821" y="4932313"/>
            <a:ext cx="3592308" cy="1659762"/>
          </a:xfrm>
          <a:prstGeom prst="rect">
            <a:avLst/>
          </a:prstGeom>
        </p:spPr>
      </p:pic>
      <p:sp>
        <p:nvSpPr>
          <p:cNvPr id="10" name="Rectangle 9"/>
          <p:cNvSpPr/>
          <p:nvPr/>
        </p:nvSpPr>
        <p:spPr>
          <a:xfrm>
            <a:off x="1331640" y="3251901"/>
            <a:ext cx="1656184" cy="224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Run Configuration</a:t>
            </a:r>
            <a:endParaRPr lang="en-GB" sz="1200" dirty="0"/>
          </a:p>
        </p:txBody>
      </p:sp>
      <p:sp>
        <p:nvSpPr>
          <p:cNvPr id="15" name="Rectangle 14"/>
          <p:cNvSpPr/>
          <p:nvPr/>
        </p:nvSpPr>
        <p:spPr>
          <a:xfrm>
            <a:off x="5700690" y="3216821"/>
            <a:ext cx="1656184" cy="224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LS2</a:t>
            </a:r>
            <a:endParaRPr lang="en-GB" sz="1200" dirty="0"/>
          </a:p>
        </p:txBody>
      </p:sp>
      <p:sp>
        <p:nvSpPr>
          <p:cNvPr id="16" name="Rectangle 15"/>
          <p:cNvSpPr/>
          <p:nvPr/>
        </p:nvSpPr>
        <p:spPr>
          <a:xfrm>
            <a:off x="1259632" y="4937563"/>
            <a:ext cx="1656184" cy="224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LS2</a:t>
            </a:r>
            <a:endParaRPr lang="en-GB" sz="1200" dirty="0"/>
          </a:p>
        </p:txBody>
      </p:sp>
      <p:sp>
        <p:nvSpPr>
          <p:cNvPr id="17" name="Rectangle 16"/>
          <p:cNvSpPr/>
          <p:nvPr/>
        </p:nvSpPr>
        <p:spPr>
          <a:xfrm>
            <a:off x="5751925" y="4946336"/>
            <a:ext cx="1656184" cy="224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LS2</a:t>
            </a:r>
            <a:endParaRPr lang="en-GB" sz="1200" dirty="0"/>
          </a:p>
        </p:txBody>
      </p:sp>
      <p:sp>
        <p:nvSpPr>
          <p:cNvPr id="18" name="Text Placeholder 3">
            <a:extLst>
              <a:ext uri="{FF2B5EF4-FFF2-40B4-BE49-F238E27FC236}">
                <a16:creationId xmlns:a16="http://schemas.microsoft.com/office/drawing/2014/main" id="{852A4721-B93B-3B98-AF69-7C9258D4E116}"/>
              </a:ext>
            </a:extLst>
          </p:cNvPr>
          <p:cNvSpPr txBox="1">
            <a:spLocks/>
          </p:cNvSpPr>
          <p:nvPr/>
        </p:nvSpPr>
        <p:spPr>
          <a:xfrm>
            <a:off x="323528" y="548680"/>
            <a:ext cx="7524751" cy="40011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000" dirty="0">
                <a:solidFill>
                  <a:schemeClr val="accent6">
                    <a:lumMod val="50000"/>
                    <a:lumOff val="50000"/>
                  </a:schemeClr>
                </a:solidFill>
              </a:rPr>
              <a:t>UX15 – HS-US Level 4 – On the visitor platform </a:t>
            </a:r>
          </a:p>
        </p:txBody>
      </p:sp>
    </p:spTree>
    <p:extLst>
      <p:ext uri="{BB962C8B-B14F-4D97-AF65-F5344CB8AC3E}">
        <p14:creationId xmlns:p14="http://schemas.microsoft.com/office/powerpoint/2010/main" val="236729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AB96699-D708-4388-BCF2-40ADCA074DB9}" type="slidenum">
              <a:rPr lang="en-GB" smtClean="0"/>
              <a:pPr/>
              <a:t>11</a:t>
            </a:fld>
            <a:endParaRPr lang="en-GB" dirty="0"/>
          </a:p>
        </p:txBody>
      </p:sp>
      <p:cxnSp>
        <p:nvCxnSpPr>
          <p:cNvPr id="7" name="Straight Connector 6"/>
          <p:cNvCxnSpPr/>
          <p:nvPr/>
        </p:nvCxnSpPr>
        <p:spPr>
          <a:xfrm>
            <a:off x="5670943" y="4755824"/>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558375" y="4899840"/>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flipH="1" flipV="1">
            <a:off x="5658990" y="2587496"/>
            <a:ext cx="11954" cy="6706"/>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sp>
        <p:nvSpPr>
          <p:cNvPr id="29"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Visit step by step</a:t>
            </a:r>
          </a:p>
        </p:txBody>
      </p:sp>
      <p:pic>
        <p:nvPicPr>
          <p:cNvPr id="42" name="Picture 41"/>
          <p:cNvPicPr>
            <a:picLocks noChangeAspect="1"/>
          </p:cNvPicPr>
          <p:nvPr/>
        </p:nvPicPr>
        <p:blipFill rotWithShape="1">
          <a:blip r:embed="rId2" cstate="print">
            <a:extLst>
              <a:ext uri="{28A0092B-C50C-407E-A947-70E740481C1C}">
                <a14:useLocalDpi xmlns:a14="http://schemas.microsoft.com/office/drawing/2010/main" val="0"/>
              </a:ext>
            </a:extLst>
          </a:blip>
          <a:srcRect l="9539" r="8415"/>
          <a:stretch/>
        </p:blipFill>
        <p:spPr>
          <a:xfrm>
            <a:off x="323528" y="1196752"/>
            <a:ext cx="3059899" cy="2330934"/>
          </a:xfrm>
          <a:prstGeom prst="rect">
            <a:avLst/>
          </a:prstGeom>
        </p:spPr>
      </p:pic>
      <p:sp>
        <p:nvSpPr>
          <p:cNvPr id="6" name="Rectangle 5"/>
          <p:cNvSpPr/>
          <p:nvPr/>
        </p:nvSpPr>
        <p:spPr>
          <a:xfrm>
            <a:off x="3491880" y="1102347"/>
            <a:ext cx="5558117" cy="5478423"/>
          </a:xfrm>
          <a:prstGeom prst="rect">
            <a:avLst/>
          </a:prstGeom>
        </p:spPr>
        <p:txBody>
          <a:bodyPr wrap="square">
            <a:spAutoFit/>
          </a:bodyPr>
          <a:lstStyle/>
          <a:p>
            <a:r>
              <a:rPr lang="en-US" sz="1400" dirty="0">
                <a:solidFill>
                  <a:srgbClr val="00B0F0"/>
                </a:solidFill>
                <a:latin typeface="Calibri" panose="020F0502020204030204" pitchFamily="34" charset="0"/>
              </a:rPr>
              <a:t>Additional information for the LS2:</a:t>
            </a:r>
            <a:endParaRPr lang="en-GB" sz="1400" dirty="0">
              <a:solidFill>
                <a:srgbClr val="00B0F0"/>
              </a:solidFill>
              <a:latin typeface="Calibri" panose="020F0502020204030204" pitchFamily="34" charset="0"/>
            </a:endParaRPr>
          </a:p>
          <a:p>
            <a:pPr marL="171450" indent="-171450">
              <a:buFont typeface="Arial" panose="020B0604020202020204" pitchFamily="34" charset="0"/>
              <a:buChar char="•"/>
            </a:pPr>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The </a:t>
            </a:r>
            <a:r>
              <a:rPr lang="en-GB" sz="1200" dirty="0">
                <a:latin typeface="Calibri" panose="020F0502020204030204" pitchFamily="34" charset="0"/>
                <a:cs typeface="Calibri" panose="020F0502020204030204" pitchFamily="34" charset="0"/>
                <a:hlinkClick r:id="rId3"/>
              </a:rPr>
              <a:t>New Small Wheels (NSW) project </a:t>
            </a:r>
            <a:r>
              <a:rPr lang="en-GB" sz="1200" dirty="0">
                <a:latin typeface="Calibri" panose="020F0502020204030204" pitchFamily="34" charset="0"/>
                <a:cs typeface="Calibri" panose="020F0502020204030204" pitchFamily="34" charset="0"/>
              </a:rPr>
              <a:t>(part of the Muon Spectrometer) will be the first major addition to the detector, planned for 2020. Each of the two New Small Wheels is based on two detector technologies: </a:t>
            </a:r>
          </a:p>
          <a:p>
            <a:pPr marL="628650" lvl="1" indent="-171450" algn="just">
              <a:buFont typeface="Courier New" panose="02070309020205020404" pitchFamily="49" charset="0"/>
              <a:buChar char="o"/>
            </a:pPr>
            <a:r>
              <a:rPr lang="en-GB" sz="1200" dirty="0">
                <a:latin typeface="Calibri" panose="020F0502020204030204" pitchFamily="34" charset="0"/>
                <a:cs typeface="Calibri" panose="020F0502020204030204" pitchFamily="34" charset="0"/>
              </a:rPr>
              <a:t>the </a:t>
            </a:r>
            <a:r>
              <a:rPr lang="en-GB" sz="1200" dirty="0">
                <a:latin typeface="Calibri" panose="020F0502020204030204" pitchFamily="34" charset="0"/>
                <a:cs typeface="Calibri" panose="020F0502020204030204" pitchFamily="34" charset="0"/>
                <a:hlinkClick r:id="rId4"/>
              </a:rPr>
              <a:t>small-strip Thin Gap Chambers (</a:t>
            </a:r>
            <a:r>
              <a:rPr lang="en-GB" sz="1200" dirty="0" err="1">
                <a:latin typeface="Calibri" panose="020F0502020204030204" pitchFamily="34" charset="0"/>
                <a:cs typeface="Calibri" panose="020F0502020204030204" pitchFamily="34" charset="0"/>
                <a:hlinkClick r:id="rId4"/>
              </a:rPr>
              <a:t>sTGC</a:t>
            </a:r>
            <a:r>
              <a:rPr lang="en-GB" sz="1200" dirty="0">
                <a:latin typeface="Calibri" panose="020F0502020204030204" pitchFamily="34" charset="0"/>
                <a:cs typeface="Calibri" panose="020F0502020204030204" pitchFamily="34" charset="0"/>
                <a:hlinkClick r:id="rId4"/>
              </a:rPr>
              <a:t>) </a:t>
            </a:r>
            <a:r>
              <a:rPr lang="en-GB" sz="1200" dirty="0">
                <a:latin typeface="Calibri" panose="020F0502020204030204" pitchFamily="34" charset="0"/>
                <a:cs typeface="Calibri" panose="020F0502020204030204" pitchFamily="34" charset="0"/>
              </a:rPr>
              <a:t>and </a:t>
            </a:r>
          </a:p>
          <a:p>
            <a:pPr marL="628650" lvl="1" indent="-171450" algn="just">
              <a:buFont typeface="Courier New" panose="02070309020205020404" pitchFamily="49" charset="0"/>
              <a:buChar char="o"/>
            </a:pPr>
            <a:r>
              <a:rPr lang="en-GB" sz="1200" dirty="0">
                <a:latin typeface="Calibri" panose="020F0502020204030204" pitchFamily="34" charset="0"/>
                <a:cs typeface="Calibri" panose="020F0502020204030204" pitchFamily="34" charset="0"/>
              </a:rPr>
              <a:t>the </a:t>
            </a:r>
            <a:r>
              <a:rPr lang="en-GB" sz="1200" dirty="0" err="1">
                <a:latin typeface="Calibri" panose="020F0502020204030204" pitchFamily="34" charset="0"/>
                <a:cs typeface="Calibri" panose="020F0502020204030204" pitchFamily="34" charset="0"/>
                <a:hlinkClick r:id="rId4"/>
              </a:rPr>
              <a:t>Micromegas</a:t>
            </a:r>
            <a:r>
              <a:rPr lang="en-GB" sz="1200" dirty="0">
                <a:latin typeface="Calibri" panose="020F0502020204030204" pitchFamily="34" charset="0"/>
                <a:cs typeface="Calibri" panose="020F0502020204030204" pitchFamily="34" charset="0"/>
                <a:hlinkClick r:id="rId4"/>
              </a:rPr>
              <a:t>,</a:t>
            </a:r>
            <a:r>
              <a:rPr lang="en-GB" sz="1200" dirty="0">
                <a:latin typeface="Calibri" panose="020F0502020204030204" pitchFamily="34" charset="0"/>
                <a:cs typeface="Calibri" panose="020F0502020204030204" pitchFamily="34" charset="0"/>
              </a:rPr>
              <a:t> </a:t>
            </a:r>
          </a:p>
          <a:p>
            <a:pPr lvl="1" algn="just"/>
            <a:r>
              <a:rPr lang="en-GB" sz="1200" dirty="0">
                <a:latin typeface="Calibri" panose="020F0502020204030204" pitchFamily="34" charset="0"/>
                <a:cs typeface="Calibri" panose="020F0502020204030204" pitchFamily="34" charset="0"/>
              </a:rPr>
              <a:t>able to withstand the higher flux of particles expected in HL-LHC interactions and to improve the muon trigger capabilities, thanks to refined event selection.</a:t>
            </a: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16 new </a:t>
            </a:r>
            <a:r>
              <a:rPr lang="en-GB" sz="1200" dirty="0">
                <a:latin typeface="Calibri" panose="020F0502020204030204" pitchFamily="34" charset="0"/>
                <a:cs typeface="Calibri" panose="020F0502020204030204" pitchFamily="34" charset="0"/>
                <a:hlinkClick r:id="rId4"/>
              </a:rPr>
              <a:t>Small Monitored Drift Tubes (</a:t>
            </a:r>
            <a:r>
              <a:rPr lang="en-GB" sz="1200" dirty="0" err="1">
                <a:latin typeface="Calibri" panose="020F0502020204030204" pitchFamily="34" charset="0"/>
                <a:cs typeface="Calibri" panose="020F0502020204030204" pitchFamily="34" charset="0"/>
                <a:hlinkClick r:id="rId4"/>
              </a:rPr>
              <a:t>sMDT</a:t>
            </a:r>
            <a:r>
              <a:rPr lang="en-GB" sz="1200" dirty="0">
                <a:latin typeface="Calibri" panose="020F0502020204030204" pitchFamily="34" charset="0"/>
                <a:cs typeface="Calibri" panose="020F0502020204030204" pitchFamily="34" charset="0"/>
                <a:hlinkClick r:id="rId4"/>
              </a:rPr>
              <a:t>) </a:t>
            </a:r>
            <a:r>
              <a:rPr lang="en-GB" sz="1200" dirty="0">
                <a:latin typeface="Calibri" panose="020F0502020204030204" pitchFamily="34" charset="0"/>
                <a:cs typeface="Calibri" panose="020F0502020204030204" pitchFamily="34" charset="0"/>
              </a:rPr>
              <a:t>chambers for tracking, providing an order of magnitude higher rate capability and their relevant </a:t>
            </a:r>
            <a:r>
              <a:rPr lang="en-GB" sz="1200" dirty="0">
                <a:latin typeface="Calibri" panose="020F0502020204030204" pitchFamily="34" charset="0"/>
                <a:cs typeface="Calibri" panose="020F0502020204030204" pitchFamily="34" charset="0"/>
                <a:hlinkClick r:id="rId4"/>
              </a:rPr>
              <a:t>Resistive Plate Chambers (RPCs) </a:t>
            </a:r>
            <a:r>
              <a:rPr lang="en-GB" sz="1200" dirty="0">
                <a:latin typeface="Calibri" panose="020F0502020204030204" pitchFamily="34" charset="0"/>
                <a:cs typeface="Calibri" panose="020F0502020204030204" pitchFamily="34" charset="0"/>
              </a:rPr>
              <a:t>for trigger will be installed in the barrel part of the detector, aiming to improve its overall coverage. </a:t>
            </a: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New front-end electronics and optical-fibre cabling will enhance the </a:t>
            </a:r>
            <a:r>
              <a:rPr lang="en-GB" sz="1200" dirty="0">
                <a:latin typeface="Calibri" panose="020F0502020204030204" pitchFamily="34" charset="0"/>
                <a:cs typeface="Calibri" panose="020F0502020204030204" pitchFamily="34" charset="0"/>
                <a:hlinkClick r:id="rId5"/>
              </a:rPr>
              <a:t>Liquid Argon (</a:t>
            </a:r>
            <a:r>
              <a:rPr lang="en-GB" sz="1200" dirty="0" err="1">
                <a:latin typeface="Calibri" panose="020F0502020204030204" pitchFamily="34" charset="0"/>
                <a:cs typeface="Calibri" panose="020F0502020204030204" pitchFamily="34" charset="0"/>
                <a:hlinkClick r:id="rId5"/>
              </a:rPr>
              <a:t>LAr</a:t>
            </a:r>
            <a:r>
              <a:rPr lang="en-GB" sz="1200" dirty="0">
                <a:latin typeface="Calibri" panose="020F0502020204030204" pitchFamily="34" charset="0"/>
                <a:cs typeface="Calibri" panose="020F0502020204030204" pitchFamily="34" charset="0"/>
                <a:hlinkClick r:id="rId5"/>
              </a:rPr>
              <a:t>) calorimeter</a:t>
            </a:r>
            <a:r>
              <a:rPr lang="en-GB" sz="1200" dirty="0">
                <a:latin typeface="Calibri" panose="020F0502020204030204" pitchFamily="34" charset="0"/>
                <a:cs typeface="Calibri" panose="020F0502020204030204" pitchFamily="34" charset="0"/>
              </a:rPr>
              <a:t>, improving the trigger resolution, by increasing the granularity by a factor of 4.</a:t>
            </a: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hlinkClick r:id="rId6"/>
              </a:rPr>
              <a:t>New electronics boards for trigger and data-acquisition systems </a:t>
            </a:r>
            <a:r>
              <a:rPr lang="en-GB" sz="1200" dirty="0">
                <a:latin typeface="Calibri" panose="020F0502020204030204" pitchFamily="34" charset="0"/>
                <a:cs typeface="Calibri" panose="020F0502020204030204" pitchFamily="34" charset="0"/>
              </a:rPr>
              <a:t>will improve the overall resolution of the detector.</a:t>
            </a: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The coordination of the LS2 activities is very complex, as the tight installation schedules need to be combined with the sub-detector maintenance works: </a:t>
            </a:r>
          </a:p>
          <a:p>
            <a:pPr marL="628650" lvl="1" indent="-171450" algn="just">
              <a:buFont typeface="Courier New" panose="02070309020205020404" pitchFamily="49" charset="0"/>
              <a:buChar char="o"/>
            </a:pPr>
            <a:r>
              <a:rPr lang="en-GB" sz="1200" dirty="0">
                <a:latin typeface="Calibri" panose="020F0502020204030204" pitchFamily="34" charset="0"/>
                <a:cs typeface="Calibri" panose="020F0502020204030204" pitchFamily="34" charset="0"/>
              </a:rPr>
              <a:t>the complete overhaul of the Tile Calorimeter’s cooling connectors</a:t>
            </a:r>
          </a:p>
          <a:p>
            <a:pPr marL="628650" lvl="1" indent="-171450" algn="just">
              <a:buFont typeface="Courier New" panose="02070309020205020404" pitchFamily="49" charset="0"/>
              <a:buChar char="o"/>
            </a:pPr>
            <a:r>
              <a:rPr lang="en-GB" sz="1200" dirty="0">
                <a:latin typeface="Calibri" panose="020F0502020204030204" pitchFamily="34" charset="0"/>
                <a:cs typeface="Calibri" panose="020F0502020204030204" pitchFamily="34" charset="0"/>
              </a:rPr>
              <a:t>the repairs of the Transition Radiation Tracker (TRT), </a:t>
            </a:r>
            <a:r>
              <a:rPr lang="en-GB" sz="1200" dirty="0" err="1">
                <a:latin typeface="Calibri" panose="020F0502020204030204" pitchFamily="34" charset="0"/>
                <a:cs typeface="Calibri" panose="020F0502020204030204" pitchFamily="34" charset="0"/>
              </a:rPr>
              <a:t>LAr</a:t>
            </a:r>
            <a:r>
              <a:rPr lang="en-GB" sz="1200" dirty="0">
                <a:latin typeface="Calibri" panose="020F0502020204030204" pitchFamily="34" charset="0"/>
                <a:cs typeface="Calibri" panose="020F0502020204030204" pitchFamily="34" charset="0"/>
              </a:rPr>
              <a:t> and RPC systems</a:t>
            </a:r>
          </a:p>
          <a:p>
            <a:pPr marL="628650" lvl="1" indent="-171450" algn="just">
              <a:buFont typeface="Courier New" panose="02070309020205020404" pitchFamily="49" charset="0"/>
              <a:buChar char="o"/>
            </a:pPr>
            <a:r>
              <a:rPr lang="en-GB" sz="1200" dirty="0">
                <a:latin typeface="Calibri" panose="020F0502020204030204" pitchFamily="34" charset="0"/>
                <a:cs typeface="Calibri" panose="020F0502020204030204" pitchFamily="34" charset="0"/>
              </a:rPr>
              <a:t>the completion of the ATLAS Forward Proton (AFP) system.</a:t>
            </a:r>
          </a:p>
          <a:p>
            <a:pPr algn="just"/>
            <a:endParaRPr lang="en-GB" sz="1200" dirty="0">
              <a:latin typeface="Calibri" panose="020F0502020204030204" pitchFamily="34" charset="0"/>
              <a:cs typeface="Calibri" panose="020F0502020204030204" pitchFamily="34" charset="0"/>
            </a:endParaRPr>
          </a:p>
          <a:p>
            <a:pPr algn="just"/>
            <a:r>
              <a:rPr lang="en-GB" sz="1200" dirty="0">
                <a:latin typeface="Calibri" panose="020F0502020204030204" pitchFamily="34" charset="0"/>
                <a:cs typeface="Calibri" panose="020F0502020204030204" pitchFamily="34" charset="0"/>
              </a:rPr>
              <a:t>All the mentioned improvements aim to maximise the detector performance, taking place in parallel with the machine operation improvements. Certainly, this is a very busy period for the people who work on the detectors projects, but also for the people who analyse the data collected, during the Run 2.  </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28" y="3583998"/>
            <a:ext cx="3059899" cy="3059899"/>
          </a:xfrm>
          <a:prstGeom prst="rect">
            <a:avLst/>
          </a:prstGeom>
        </p:spPr>
      </p:pic>
      <p:sp>
        <p:nvSpPr>
          <p:cNvPr id="9" name="Text Placeholder 3">
            <a:extLst>
              <a:ext uri="{FF2B5EF4-FFF2-40B4-BE49-F238E27FC236}">
                <a16:creationId xmlns:a16="http://schemas.microsoft.com/office/drawing/2014/main" id="{C107CB9C-315F-550F-621F-25F62E11541F}"/>
              </a:ext>
            </a:extLst>
          </p:cNvPr>
          <p:cNvSpPr txBox="1">
            <a:spLocks/>
          </p:cNvSpPr>
          <p:nvPr/>
        </p:nvSpPr>
        <p:spPr>
          <a:xfrm>
            <a:off x="323528" y="548680"/>
            <a:ext cx="7524751" cy="40011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000" dirty="0">
                <a:solidFill>
                  <a:schemeClr val="accent6">
                    <a:lumMod val="50000"/>
                    <a:lumOff val="50000"/>
                  </a:schemeClr>
                </a:solidFill>
              </a:rPr>
              <a:t>UX15 – HS-US Level 4 – On the visitor platform </a:t>
            </a:r>
          </a:p>
        </p:txBody>
      </p:sp>
    </p:spTree>
    <p:extLst>
      <p:ext uri="{BB962C8B-B14F-4D97-AF65-F5344CB8AC3E}">
        <p14:creationId xmlns:p14="http://schemas.microsoft.com/office/powerpoint/2010/main" val="3427938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AB96699-D708-4388-BCF2-40ADCA074DB9}" type="slidenum">
              <a:rPr lang="en-GB" smtClean="0"/>
              <a:pPr/>
              <a:t>12</a:t>
            </a:fld>
            <a:endParaRPr lang="en-GB" dirty="0"/>
          </a:p>
        </p:txBody>
      </p:sp>
      <p:cxnSp>
        <p:nvCxnSpPr>
          <p:cNvPr id="7" name="Straight Connector 6"/>
          <p:cNvCxnSpPr/>
          <p:nvPr/>
        </p:nvCxnSpPr>
        <p:spPr>
          <a:xfrm>
            <a:off x="5670943" y="4755824"/>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558375" y="4899840"/>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flipH="1" flipV="1">
            <a:off x="5658990" y="2587496"/>
            <a:ext cx="11954" cy="6706"/>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sp>
        <p:nvSpPr>
          <p:cNvPr id="40" name="Text Placeholder 3"/>
          <p:cNvSpPr>
            <a:spLocks noGrp="1"/>
          </p:cNvSpPr>
          <p:nvPr>
            <p:ph type="body" sz="quarter" idx="11"/>
          </p:nvPr>
        </p:nvSpPr>
        <p:spPr>
          <a:xfrm>
            <a:off x="323528" y="548680"/>
            <a:ext cx="7524751" cy="400110"/>
          </a:xfrm>
        </p:spPr>
        <p:txBody>
          <a:bodyPr/>
          <a:lstStyle/>
          <a:p>
            <a:r>
              <a:rPr lang="en-GB" sz="2000" dirty="0">
                <a:solidFill>
                  <a:schemeClr val="accent6">
                    <a:lumMod val="50000"/>
                    <a:lumOff val="50000"/>
                  </a:schemeClr>
                </a:solidFill>
              </a:rPr>
              <a:t>SDX1</a:t>
            </a:r>
          </a:p>
        </p:txBody>
      </p:sp>
      <p:sp>
        <p:nvSpPr>
          <p:cNvPr id="29"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Visit step by step</a:t>
            </a:r>
          </a:p>
        </p:txBody>
      </p:sp>
      <p:sp>
        <p:nvSpPr>
          <p:cNvPr id="11" name="TextBox 10"/>
          <p:cNvSpPr txBox="1"/>
          <p:nvPr/>
        </p:nvSpPr>
        <p:spPr>
          <a:xfrm>
            <a:off x="3563888" y="1382573"/>
            <a:ext cx="5446402" cy="2339102"/>
          </a:xfrm>
          <a:prstGeom prst="rect">
            <a:avLst/>
          </a:prstGeom>
          <a:solidFill>
            <a:srgbClr val="FFFFFF"/>
          </a:solidFill>
        </p:spPr>
        <p:txBody>
          <a:bodyPr wrap="square" rtlCol="0">
            <a:spAutoFit/>
          </a:bodyPr>
          <a:lstStyle/>
          <a:p>
            <a:pPr marL="0" lvl="1"/>
            <a:r>
              <a:rPr lang="en-GB" sz="1400" dirty="0">
                <a:solidFill>
                  <a:srgbClr val="00B0F0"/>
                </a:solidFill>
                <a:latin typeface="Calibri" panose="020F0502020204030204" pitchFamily="34" charset="0"/>
              </a:rPr>
              <a:t>TDAQ room (in SDX1)</a:t>
            </a:r>
          </a:p>
          <a:p>
            <a:pPr marL="171450" lvl="1" indent="-171450" algn="just">
              <a:buFont typeface="Arial" panose="020B0604020202020204" pitchFamily="34" charset="0"/>
              <a:buChar char="•"/>
            </a:pPr>
            <a:r>
              <a:rPr lang="en-GB" sz="1200" dirty="0">
                <a:latin typeface="Calibri" panose="020F0502020204030204" pitchFamily="34" charset="0"/>
              </a:rPr>
              <a:t>The events that are selected online by the first level trigger are sent to the computer farm hosted in the SDX1 room for a second screening of the event, after full reconstruction. </a:t>
            </a:r>
          </a:p>
          <a:p>
            <a:pPr marL="171450" lvl="1" indent="-171450" algn="just">
              <a:buFont typeface="Arial" panose="020B0604020202020204" pitchFamily="34" charset="0"/>
              <a:buChar char="•"/>
            </a:pPr>
            <a:r>
              <a:rPr lang="en-GB" sz="1200" dirty="0">
                <a:latin typeface="Calibri" panose="020F0502020204030204" pitchFamily="34" charset="0"/>
              </a:rPr>
              <a:t>The 40 million events/s cannot all be stored  in the computer centres, so selecting the most relevant is a must. We start with about 40 million events/s to be analysed, the first level trigger based on custom electronics is able to reduce this number to about 100 000 events  in about 3 </a:t>
            </a:r>
            <a:r>
              <a:rPr lang="el-GR" sz="1200" dirty="0">
                <a:latin typeface="Calibri" panose="020F0502020204030204" pitchFamily="34" charset="0"/>
              </a:rPr>
              <a:t>μ</a:t>
            </a:r>
            <a:r>
              <a:rPr lang="en-GB" sz="1200" dirty="0">
                <a:latin typeface="Calibri" panose="020F0502020204030204" pitchFamily="34" charset="0"/>
              </a:rPr>
              <a:t>s, based on basics quantities (</a:t>
            </a:r>
            <a:r>
              <a:rPr lang="en-US" sz="1200" dirty="0">
                <a:latin typeface="Calibri" panose="020F0502020204030204" pitchFamily="34" charset="0"/>
              </a:rPr>
              <a:t>e</a:t>
            </a:r>
            <a:r>
              <a:rPr lang="en-GB" sz="1200" dirty="0" err="1">
                <a:latin typeface="Calibri" panose="020F0502020204030204" pitchFamily="34" charset="0"/>
              </a:rPr>
              <a:t>nergy</a:t>
            </a:r>
            <a:r>
              <a:rPr lang="en-GB" sz="1200" dirty="0">
                <a:latin typeface="Calibri" panose="020F0502020204030204" pitchFamily="34" charset="0"/>
              </a:rPr>
              <a:t> or </a:t>
            </a:r>
            <a:r>
              <a:rPr lang="en-US" sz="1200" dirty="0">
                <a:latin typeface="Calibri" panose="020F0502020204030204" pitchFamily="34" charset="0"/>
              </a:rPr>
              <a:t>m</a:t>
            </a:r>
            <a:r>
              <a:rPr lang="en-GB" sz="1200" dirty="0" err="1">
                <a:latin typeface="Calibri" panose="020F0502020204030204" pitchFamily="34" charset="0"/>
              </a:rPr>
              <a:t>omentum</a:t>
            </a:r>
            <a:r>
              <a:rPr lang="en-GB" sz="1200" dirty="0">
                <a:latin typeface="Calibri" panose="020F0502020204030204" pitchFamily="34" charset="0"/>
              </a:rPr>
              <a:t> of particles etc.)  </a:t>
            </a:r>
          </a:p>
          <a:p>
            <a:pPr marL="171450" lvl="1" indent="-171450" algn="just">
              <a:buFont typeface="Arial" panose="020B0604020202020204" pitchFamily="34" charset="0"/>
              <a:buChar char="•"/>
            </a:pPr>
            <a:r>
              <a:rPr lang="en-GB" sz="1200" dirty="0">
                <a:latin typeface="Calibri" panose="020F0502020204030204" pitchFamily="34" charset="0"/>
              </a:rPr>
              <a:t>The selected events are then fully reconstructed by a farm of computers and finally the “best” 1500 per second are recorded to be further analysed by the ATLAS Physicists around the world. Data taking efficiency of about 95%.</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952" r="25201"/>
          <a:stretch/>
        </p:blipFill>
        <p:spPr>
          <a:xfrm>
            <a:off x="31775" y="1382573"/>
            <a:ext cx="3425553" cy="3940703"/>
          </a:xfrm>
          <a:prstGeom prst="rect">
            <a:avLst/>
          </a:prstGeom>
        </p:spPr>
      </p:pic>
      <p:cxnSp>
        <p:nvCxnSpPr>
          <p:cNvPr id="4" name="Straight Arrow Connector 3"/>
          <p:cNvCxnSpPr/>
          <p:nvPr/>
        </p:nvCxnSpPr>
        <p:spPr>
          <a:xfrm flipH="1">
            <a:off x="2267744" y="1556792"/>
            <a:ext cx="1296144" cy="99533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3874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AB96699-D708-4388-BCF2-40ADCA074DB9}" type="slidenum">
              <a:rPr lang="en-GB" smtClean="0"/>
              <a:pPr/>
              <a:t>13</a:t>
            </a:fld>
            <a:endParaRPr lang="en-GB" dirty="0"/>
          </a:p>
        </p:txBody>
      </p:sp>
      <p:sp>
        <p:nvSpPr>
          <p:cNvPr id="12" name="Rectangle 11"/>
          <p:cNvSpPr/>
          <p:nvPr/>
        </p:nvSpPr>
        <p:spPr>
          <a:xfrm>
            <a:off x="109002" y="836712"/>
            <a:ext cx="8496944" cy="5939446"/>
          </a:xfrm>
          <a:prstGeom prst="rect">
            <a:avLst/>
          </a:prstGeom>
        </p:spPr>
        <p:txBody>
          <a:bodyPr wrap="square">
            <a:spAutoFit/>
          </a:bodyPr>
          <a:lstStyle/>
          <a:p>
            <a:pPr marL="342900" indent="-342900" algn="just" fontAlgn="base">
              <a:lnSpc>
                <a:spcPct val="107000"/>
              </a:lnSpc>
              <a:spcAft>
                <a:spcPts val="1200"/>
              </a:spcAft>
              <a:buFont typeface="Symbol" panose="05050102010706020507" pitchFamily="18" charset="2"/>
              <a:buChar char=""/>
            </a:pPr>
            <a:r>
              <a:rPr lang="en-US" sz="1400" dirty="0">
                <a:solidFill>
                  <a:srgbClr val="00B0F0"/>
                </a:solidFill>
                <a:latin typeface="Calibri" panose="020F0502020204030204" pitchFamily="34" charset="0"/>
              </a:rPr>
              <a:t>What are the basic building blocks of matter (elementary particles)?</a:t>
            </a:r>
            <a:endParaRPr lang="en-GB" sz="1400" dirty="0">
              <a:solidFill>
                <a:srgbClr val="00B0F0"/>
              </a:solidFill>
              <a:latin typeface="Calibri" panose="020F0502020204030204" pitchFamily="34" charset="0"/>
            </a:endParaRPr>
          </a:p>
          <a:p>
            <a:pPr marL="114300" marR="0" algn="just" fontAlgn="base">
              <a:spcBef>
                <a:spcPts val="0"/>
              </a:spcBef>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ATLAS studies </a:t>
            </a:r>
            <a:r>
              <a:rPr lang="en-US" sz="1200" b="1"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2"/>
              </a:rPr>
              <a:t>the Standard Model</a:t>
            </a:r>
            <a:r>
              <a:rPr lang="en-US" sz="1200" b="1"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particles and searches to determine if the particles we know are indeed elementary or if they are composed of other more fundamental ones.</a:t>
            </a:r>
            <a:endParaRPr lang="en-GB" sz="1200" dirty="0">
              <a:latin typeface="Calibri" panose="020F0502020204030204" pitchFamily="34" charset="0"/>
              <a:ea typeface="Times New Roman" panose="02020603050405020304" pitchFamily="18" charset="0"/>
              <a:cs typeface="Calibri" panose="020F0502020204030204" pitchFamily="34" charset="0"/>
            </a:endParaRPr>
          </a:p>
          <a:p>
            <a:pPr marL="114300" marR="0" algn="just" fontAlgn="base">
              <a:spcBef>
                <a:spcPts val="0"/>
              </a:spcBef>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 </a:t>
            </a:r>
            <a:endParaRPr lang="en-GB" sz="1200" dirty="0">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gn="just" fontAlgn="base">
              <a:lnSpc>
                <a:spcPct val="107000"/>
              </a:lnSpc>
              <a:spcBef>
                <a:spcPts val="0"/>
              </a:spcBef>
              <a:spcAft>
                <a:spcPts val="1200"/>
              </a:spcAft>
              <a:buFont typeface="Symbol" panose="05050102010706020507" pitchFamily="18" charset="2"/>
              <a:buChar char=""/>
            </a:pPr>
            <a:r>
              <a:rPr lang="en-US" sz="1400" dirty="0">
                <a:solidFill>
                  <a:srgbClr val="00B0F0"/>
                </a:solidFill>
                <a:latin typeface="Calibri" panose="020F0502020204030204" pitchFamily="34" charset="0"/>
              </a:rPr>
              <a:t>How the particles interact?</a:t>
            </a:r>
            <a:endParaRPr lang="en-GB" sz="1400" dirty="0">
              <a:solidFill>
                <a:srgbClr val="00B0F0"/>
              </a:solidFill>
              <a:latin typeface="Calibri" panose="020F0502020204030204" pitchFamily="34" charset="0"/>
            </a:endParaRPr>
          </a:p>
          <a:p>
            <a:pPr marL="114300" marR="0" algn="just" fontAlgn="base">
              <a:spcBef>
                <a:spcPts val="0"/>
              </a:spcBef>
              <a:spcAft>
                <a:spcPts val="0"/>
              </a:spcAft>
            </a:pPr>
            <a:r>
              <a:rPr lang="en-US" sz="1200" dirty="0">
                <a:latin typeface="Calibri" panose="020F0502020204030204" pitchFamily="34" charset="0"/>
                <a:ea typeface="Calibri" panose="020F0502020204030204" pitchFamily="34" charset="0"/>
                <a:cs typeface="Calibri" panose="020F0502020204030204" pitchFamily="34" charset="0"/>
              </a:rPr>
              <a:t> The Standard Model describes how the particles interact. There are four interactions/forces: gravity, electromagnetic, strong and weak. Possible discoveries could validate theories, according to which the forces unify at very high energies.</a:t>
            </a:r>
          </a:p>
          <a:p>
            <a:pPr marL="114300" marR="0" algn="just" fontAlgn="base">
              <a:spcBef>
                <a:spcPts val="0"/>
              </a:spcBef>
              <a:spcAft>
                <a:spcPts val="0"/>
              </a:spcAft>
            </a:pPr>
            <a:endParaRPr lang="en-GB" sz="1200" dirty="0">
              <a:latin typeface="Calibri" panose="020F0502020204030204" pitchFamily="34" charset="0"/>
              <a:ea typeface="Times New Roman" panose="02020603050405020304" pitchFamily="18" charset="0"/>
              <a:cs typeface="Calibri" panose="020F0502020204030204" pitchFamily="34" charset="0"/>
            </a:endParaRPr>
          </a:p>
          <a:p>
            <a:pPr marL="342900" marR="0" lvl="0" indent="-342900" algn="just" fontAlgn="base">
              <a:spcBef>
                <a:spcPts val="0"/>
              </a:spcBef>
              <a:spcAft>
                <a:spcPts val="1200"/>
              </a:spcAft>
              <a:buFont typeface="Symbol" panose="05050102010706020507" pitchFamily="18" charset="2"/>
              <a:buChar char=""/>
            </a:pPr>
            <a:r>
              <a:rPr lang="en-US" sz="1400" dirty="0">
                <a:solidFill>
                  <a:srgbClr val="00B0F0"/>
                </a:solidFill>
                <a:latin typeface="Calibri" panose="020F0502020204030204" pitchFamily="34" charset="0"/>
              </a:rPr>
              <a:t>What happened to antimatter?</a:t>
            </a:r>
            <a:endParaRPr lang="en-GB" sz="1400" dirty="0">
              <a:solidFill>
                <a:srgbClr val="00B0F0"/>
              </a:solidFill>
              <a:latin typeface="Calibri" panose="020F0502020204030204" pitchFamily="34" charset="0"/>
            </a:endParaRPr>
          </a:p>
          <a:p>
            <a:pPr marL="114300" marR="0" algn="just" fontAlgn="base">
              <a:spcBef>
                <a:spcPts val="0"/>
              </a:spcBef>
              <a:spcAft>
                <a:spcPts val="1200"/>
              </a:spcAft>
            </a:pPr>
            <a:r>
              <a:rPr lang="en-US" sz="1200" dirty="0">
                <a:latin typeface="Calibri" panose="020F0502020204030204" pitchFamily="34" charset="0"/>
                <a:ea typeface="Calibri" panose="020F0502020204030204" pitchFamily="34" charset="0"/>
                <a:cs typeface="Calibri" panose="020F0502020204030204" pitchFamily="34" charset="0"/>
              </a:rPr>
              <a:t>The scientists believe that at the very early universe there was the same amount of matter and antimatter, but thanks to a mechanism the matter became predominant. During the LHC collisions there is the production of both matter and antimatter and the physicists try to understand this imbalance.  </a:t>
            </a:r>
            <a:endParaRPr lang="en-GB" sz="1200" dirty="0">
              <a:latin typeface="Calibri" panose="020F0502020204030204" pitchFamily="34" charset="0"/>
              <a:ea typeface="Times New Roman" panose="02020603050405020304" pitchFamily="18" charset="0"/>
              <a:cs typeface="Calibri" panose="020F0502020204030204" pitchFamily="34" charset="0"/>
            </a:endParaRPr>
          </a:p>
          <a:p>
            <a:pPr marL="342900" indent="-342900" algn="just" fontAlgn="base">
              <a:spcAft>
                <a:spcPts val="1200"/>
              </a:spcAft>
              <a:buFont typeface="Symbol" panose="05050102010706020507" pitchFamily="18" charset="2"/>
              <a:buChar char=""/>
            </a:pPr>
            <a:r>
              <a:rPr lang="en-US" sz="1400" dirty="0">
                <a:solidFill>
                  <a:srgbClr val="00B0F0"/>
                </a:solidFill>
                <a:latin typeface="Calibri" panose="020F0502020204030204" pitchFamily="34" charset="0"/>
              </a:rPr>
              <a:t>What is the “dark matter”?</a:t>
            </a:r>
            <a:endParaRPr lang="en-GB" sz="1400" dirty="0">
              <a:solidFill>
                <a:srgbClr val="00B0F0"/>
              </a:solidFill>
              <a:latin typeface="Calibri" panose="020F0502020204030204" pitchFamily="34" charset="0"/>
            </a:endParaRPr>
          </a:p>
          <a:p>
            <a:pPr marL="114300" marR="0" algn="just" fontAlgn="base">
              <a:spcBef>
                <a:spcPts val="0"/>
              </a:spcBef>
              <a:spcAft>
                <a:spcPts val="1200"/>
              </a:spcAft>
            </a:pPr>
            <a:r>
              <a:rPr lang="en-US" sz="1200" dirty="0">
                <a:latin typeface="Calibri" panose="020F0502020204030204" pitchFamily="34" charset="0"/>
                <a:ea typeface="Calibri" panose="020F0502020204030204" pitchFamily="34" charset="0"/>
                <a:cs typeface="Calibri" panose="020F0502020204030204" pitchFamily="34" charset="0"/>
              </a:rPr>
              <a:t>The visible matter is only the 4% of our universe. There is 73% of dark energy and 23% of dark matter. We know the existence of the dark matter, due to the faster rotation of the galaxies that it causes, but we do not know its exact nature, as there are no any known particles with these properties. It is possible to discover it during the particle collisions, when the energy is transformed into matter (E=mc</a:t>
            </a:r>
            <a:r>
              <a:rPr lang="en-US" sz="1200" baseline="30000" dirty="0">
                <a:latin typeface="Calibri" panose="020F0502020204030204" pitchFamily="34" charset="0"/>
                <a:ea typeface="Calibri" panose="020F0502020204030204" pitchFamily="34" charset="0"/>
                <a:cs typeface="Calibri" panose="020F0502020204030204" pitchFamily="34" charset="0"/>
              </a:rPr>
              <a:t>2</a:t>
            </a:r>
            <a:r>
              <a:rPr lang="en-US" sz="12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algn="just" fontAlgn="base">
              <a:spcBef>
                <a:spcPts val="0"/>
              </a:spcBef>
              <a:spcAft>
                <a:spcPts val="1200"/>
              </a:spcAft>
              <a:buFont typeface="Symbol" panose="05050102010706020507" pitchFamily="18" charset="2"/>
              <a:buChar char=""/>
            </a:pPr>
            <a:r>
              <a:rPr lang="en-US" sz="1400" dirty="0">
                <a:solidFill>
                  <a:srgbClr val="00B0F0"/>
                </a:solidFill>
                <a:latin typeface="Calibri" panose="020F0502020204030204" pitchFamily="34" charset="0"/>
              </a:rPr>
              <a:t>What was the early universe like and what is its evolution?</a:t>
            </a:r>
            <a:endParaRPr lang="en-GB" sz="1400" dirty="0">
              <a:solidFill>
                <a:srgbClr val="00B0F0"/>
              </a:solidFill>
              <a:latin typeface="Calibri" panose="020F0502020204030204" pitchFamily="34" charset="0"/>
            </a:endParaRPr>
          </a:p>
          <a:p>
            <a:pPr marL="114300" marR="0" algn="just" fontAlgn="base">
              <a:spcBef>
                <a:spcPts val="0"/>
              </a:spcBef>
              <a:spcAft>
                <a:spcPts val="1200"/>
              </a:spcAft>
            </a:pPr>
            <a:r>
              <a:rPr lang="en-US" sz="1200" dirty="0">
                <a:latin typeface="Calibri" panose="020F0502020204030204" pitchFamily="34" charset="0"/>
                <a:ea typeface="Calibri" panose="020F0502020204030204" pitchFamily="34" charset="0"/>
                <a:cs typeface="Times New Roman" panose="02020603050405020304" pitchFamily="18" charset="0"/>
              </a:rPr>
              <a:t>The LHC proton-proton and lead-lead collisions could recreate the conditions immediately after the Big Bang, when the energies and the temperatures were extremely high, allowing ATLAS to study how the particles acquired their masses.</a:t>
            </a:r>
            <a:endParaRPr lang="en-GB" sz="1200" dirty="0">
              <a:latin typeface="Times New Roman" panose="02020603050405020304" pitchFamily="18" charset="0"/>
              <a:ea typeface="Times New Roman" panose="02020603050405020304" pitchFamily="18" charset="0"/>
            </a:endParaRPr>
          </a:p>
          <a:p>
            <a:pPr marL="342900" indent="-342900" algn="just" fontAlgn="base">
              <a:spcAft>
                <a:spcPts val="1200"/>
              </a:spcAft>
              <a:buFont typeface="Symbol" panose="05050102010706020507" pitchFamily="18" charset="2"/>
              <a:buChar char=""/>
            </a:pPr>
            <a:r>
              <a:rPr lang="en-US" sz="1400" dirty="0">
                <a:solidFill>
                  <a:srgbClr val="00B0F0"/>
                </a:solidFill>
                <a:latin typeface="Calibri" panose="020F0502020204030204" pitchFamily="34" charset="0"/>
              </a:rPr>
              <a:t>What about the gravity?</a:t>
            </a:r>
            <a:endParaRPr lang="en-GB" sz="1400" dirty="0">
              <a:solidFill>
                <a:srgbClr val="00B0F0"/>
              </a:solidFill>
              <a:latin typeface="Calibri" panose="020F0502020204030204" pitchFamily="34" charset="0"/>
            </a:endParaRPr>
          </a:p>
          <a:p>
            <a:pPr marL="114300" marR="0" algn="just" fontAlgn="base">
              <a:spcBef>
                <a:spcPts val="0"/>
              </a:spcBef>
              <a:spcAft>
                <a:spcPts val="1200"/>
              </a:spcAft>
            </a:pPr>
            <a:r>
              <a:rPr lang="en-US" sz="1200" dirty="0">
                <a:latin typeface="Calibri" panose="020F0502020204030204" pitchFamily="34" charset="0"/>
                <a:ea typeface="Calibri" panose="020F0502020204030204" pitchFamily="34" charset="0"/>
                <a:cs typeface="Times New Roman" panose="02020603050405020304" pitchFamily="18" charset="0"/>
              </a:rPr>
              <a:t>The gravitational force is extremely weak, when compared to the other forces, which makes the unification effort very challenging. Extra dimensions models have the ambition to explain this difference.  </a:t>
            </a:r>
            <a:endParaRPr lang="en-GB" sz="1200" dirty="0">
              <a:latin typeface="Times New Roman" panose="02020603050405020304" pitchFamily="18" charset="0"/>
              <a:ea typeface="Times New Roman" panose="02020603050405020304" pitchFamily="18" charset="0"/>
            </a:endParaRPr>
          </a:p>
        </p:txBody>
      </p:sp>
      <p:sp>
        <p:nvSpPr>
          <p:cNvPr id="4"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Frequently asked questions</a:t>
            </a:r>
          </a:p>
        </p:txBody>
      </p:sp>
    </p:spTree>
    <p:extLst>
      <p:ext uri="{BB962C8B-B14F-4D97-AF65-F5344CB8AC3E}">
        <p14:creationId xmlns:p14="http://schemas.microsoft.com/office/powerpoint/2010/main" val="1540615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AB96699-D708-4388-BCF2-40ADCA074DB9}" type="slidenum">
              <a:rPr lang="en-GB" smtClean="0"/>
              <a:pPr/>
              <a:t>14</a:t>
            </a:fld>
            <a:endParaRPr lang="en-GB" dirty="0"/>
          </a:p>
        </p:txBody>
      </p:sp>
      <p:sp>
        <p:nvSpPr>
          <p:cNvPr id="12" name="Rectangle 11"/>
          <p:cNvSpPr/>
          <p:nvPr/>
        </p:nvSpPr>
        <p:spPr>
          <a:xfrm>
            <a:off x="291961" y="836712"/>
            <a:ext cx="8352928" cy="3732176"/>
          </a:xfrm>
          <a:prstGeom prst="rect">
            <a:avLst/>
          </a:prstGeom>
        </p:spPr>
        <p:txBody>
          <a:bodyPr wrap="square">
            <a:spAutoFit/>
          </a:bodyPr>
          <a:lstStyle/>
          <a:p>
            <a:pPr marL="342900" marR="0" lvl="0" indent="-342900" algn="just" fontAlgn="base">
              <a:spcBef>
                <a:spcPts val="0"/>
              </a:spcBef>
              <a:spcAft>
                <a:spcPts val="1200"/>
              </a:spcAft>
              <a:buFont typeface="Symbol" panose="05050102010706020507" pitchFamily="18" charset="2"/>
              <a:buChar char=""/>
            </a:pPr>
            <a:r>
              <a:rPr lang="en-US" sz="1400" dirty="0">
                <a:solidFill>
                  <a:srgbClr val="00B0F0"/>
                </a:solidFill>
                <a:latin typeface="Calibri" panose="020F0502020204030204" pitchFamily="34" charset="0"/>
              </a:rPr>
              <a:t>How do particles acquire mass? Why do they have different masses?</a:t>
            </a:r>
            <a:endParaRPr lang="en-GB" sz="1400" dirty="0">
              <a:solidFill>
                <a:srgbClr val="00B0F0"/>
              </a:solidFill>
              <a:latin typeface="Calibri" panose="020F0502020204030204" pitchFamily="34" charset="0"/>
            </a:endParaRPr>
          </a:p>
          <a:p>
            <a:pPr algn="just" fontAlgn="base">
              <a:spcAft>
                <a:spcPts val="1200"/>
              </a:spcAft>
            </a:pPr>
            <a:r>
              <a:rPr lang="en-US" sz="1200" dirty="0">
                <a:latin typeface="Calibri" panose="020F0502020204030204" pitchFamily="34" charset="0"/>
                <a:ea typeface="Calibri" panose="020F0502020204030204" pitchFamily="34" charset="0"/>
                <a:cs typeface="Calibri" panose="020F0502020204030204" pitchFamily="34" charset="0"/>
              </a:rPr>
              <a:t>There was always the open question about how the particles acquired their masses at the very early universe, why particles have different masses and why the protons are 2000 times heavier compared to electrons. To answer these questions, three teams of theorists: Robert </a:t>
            </a:r>
            <a:r>
              <a:rPr lang="en-US" sz="1200" dirty="0" err="1">
                <a:latin typeface="Calibri" panose="020F0502020204030204" pitchFamily="34" charset="0"/>
                <a:ea typeface="Calibri" panose="020F0502020204030204" pitchFamily="34" charset="0"/>
                <a:cs typeface="Calibri" panose="020F0502020204030204" pitchFamily="34" charset="0"/>
              </a:rPr>
              <a:t>Brout</a:t>
            </a:r>
            <a:r>
              <a:rPr lang="en-US" sz="1200" dirty="0">
                <a:latin typeface="Calibri" panose="020F0502020204030204" pitchFamily="34" charset="0"/>
                <a:ea typeface="Calibri" panose="020F0502020204030204" pitchFamily="34" charset="0"/>
                <a:cs typeface="Calibri" panose="020F0502020204030204" pitchFamily="34" charset="0"/>
              </a:rPr>
              <a:t> and François </a:t>
            </a:r>
            <a:r>
              <a:rPr lang="en-US" sz="1200" dirty="0" err="1">
                <a:latin typeface="Calibri" panose="020F0502020204030204" pitchFamily="34" charset="0"/>
                <a:ea typeface="Calibri" panose="020F0502020204030204" pitchFamily="34" charset="0"/>
                <a:cs typeface="Calibri" panose="020F0502020204030204" pitchFamily="34" charset="0"/>
              </a:rPr>
              <a:t>Englert</a:t>
            </a:r>
            <a:r>
              <a:rPr lang="en-US" sz="1200" dirty="0">
                <a:latin typeface="Calibri" panose="020F0502020204030204" pitchFamily="34" charset="0"/>
                <a:ea typeface="Calibri" panose="020F0502020204030204" pitchFamily="34" charset="0"/>
                <a:cs typeface="Calibri" panose="020F0502020204030204" pitchFamily="34" charset="0"/>
              </a:rPr>
              <a:t>; Peter Higgs; Gerald </a:t>
            </a:r>
            <a:r>
              <a:rPr lang="en-US" sz="1200" dirty="0" err="1">
                <a:latin typeface="Calibri" panose="020F0502020204030204" pitchFamily="34" charset="0"/>
                <a:ea typeface="Calibri" panose="020F0502020204030204" pitchFamily="34" charset="0"/>
                <a:cs typeface="Calibri" panose="020F0502020204030204" pitchFamily="34" charset="0"/>
              </a:rPr>
              <a:t>Guralnik</a:t>
            </a:r>
            <a:r>
              <a:rPr lang="en-US" sz="1200" dirty="0">
                <a:latin typeface="Calibri" panose="020F0502020204030204" pitchFamily="34" charset="0"/>
                <a:ea typeface="Calibri" panose="020F0502020204030204" pitchFamily="34" charset="0"/>
                <a:cs typeface="Calibri" panose="020F0502020204030204" pitchFamily="34" charset="0"/>
              </a:rPr>
              <a:t>, Carl Hagen, and Tom Kibble independently proposed a model, known as the </a:t>
            </a:r>
            <a:r>
              <a:rPr lang="en-US" sz="1200" dirty="0" err="1">
                <a:latin typeface="Calibri" panose="020F0502020204030204" pitchFamily="34" charset="0"/>
                <a:ea typeface="Calibri" panose="020F0502020204030204" pitchFamily="34" charset="0"/>
                <a:cs typeface="Calibri" panose="020F0502020204030204" pitchFamily="34" charset="0"/>
              </a:rPr>
              <a:t>Brout</a:t>
            </a:r>
            <a:r>
              <a:rPr lang="en-US" sz="1200" dirty="0">
                <a:latin typeface="Calibri" panose="020F0502020204030204" pitchFamily="34" charset="0"/>
                <a:ea typeface="Calibri" panose="020F0502020204030204" pitchFamily="34" charset="0"/>
                <a:cs typeface="Calibri" panose="020F0502020204030204" pitchFamily="34" charset="0"/>
              </a:rPr>
              <a:t>-</a:t>
            </a:r>
            <a:r>
              <a:rPr lang="en-US" sz="1200" dirty="0" err="1">
                <a:latin typeface="Calibri" panose="020F0502020204030204" pitchFamily="34" charset="0"/>
                <a:ea typeface="Calibri" panose="020F0502020204030204" pitchFamily="34" charset="0"/>
                <a:cs typeface="Calibri" panose="020F0502020204030204" pitchFamily="34" charset="0"/>
              </a:rPr>
              <a:t>Englert</a:t>
            </a:r>
            <a:r>
              <a:rPr lang="en-US" sz="1200" dirty="0">
                <a:latin typeface="Calibri" panose="020F0502020204030204" pitchFamily="34" charset="0"/>
                <a:ea typeface="Calibri" panose="020F0502020204030204" pitchFamily="34" charset="0"/>
                <a:cs typeface="Calibri" panose="020F0502020204030204" pitchFamily="34" charset="0"/>
              </a:rPr>
              <a:t>-Higgs (BEH) mechanism.</a:t>
            </a:r>
            <a:endParaRPr lang="en-GB" sz="1200" dirty="0">
              <a:latin typeface="Calibri" panose="020F0502020204030204" pitchFamily="34" charset="0"/>
              <a:ea typeface="Times New Roman" panose="02020603050405020304" pitchFamily="18" charset="0"/>
              <a:cs typeface="Calibri" panose="020F0502020204030204" pitchFamily="34" charset="0"/>
            </a:endParaRPr>
          </a:p>
          <a:p>
            <a:pPr algn="just" fontAlgn="base">
              <a:spcAft>
                <a:spcPts val="1200"/>
              </a:spcAft>
            </a:pPr>
            <a:r>
              <a:rPr lang="en-US" sz="1200" dirty="0">
                <a:latin typeface="Calibri" panose="020F0502020204030204" pitchFamily="34" charset="0"/>
                <a:ea typeface="Calibri" panose="020F0502020204030204" pitchFamily="34" charset="0"/>
                <a:cs typeface="Calibri" panose="020F0502020204030204" pitchFamily="34" charset="0"/>
              </a:rPr>
              <a:t>The BEH mechanism required the presence of a new field in the universe, which gave mass to some of the particles (photons are massless). The existence of this field can be verified by the discovery of its associated particle - the Higgs boson. The stronger a particle interacts with the Higgs field, more massive it is. </a:t>
            </a:r>
            <a:endParaRPr lang="en-GB" sz="1200" dirty="0">
              <a:latin typeface="Calibri" panose="020F0502020204030204" pitchFamily="34" charset="0"/>
              <a:ea typeface="Times New Roman" panose="02020603050405020304" pitchFamily="18" charset="0"/>
              <a:cs typeface="Calibri" panose="020F0502020204030204" pitchFamily="34" charset="0"/>
            </a:endParaRPr>
          </a:p>
          <a:p>
            <a:pPr algn="just" fontAlgn="base">
              <a:spcAft>
                <a:spcPts val="1200"/>
              </a:spcAft>
            </a:pPr>
            <a:r>
              <a:rPr lang="en-US" sz="1200" dirty="0">
                <a:latin typeface="Calibri" panose="020F0502020204030204" pitchFamily="34" charset="0"/>
                <a:ea typeface="Calibri" panose="020F0502020204030204" pitchFamily="34" charset="0"/>
                <a:cs typeface="Calibri" panose="020F0502020204030204" pitchFamily="34" charset="0"/>
              </a:rPr>
              <a:t>In July 2012, the ATLAS and CMS experiments jointly announced that they had independently observed a new particle, consistent with the Higgs boson, in the mass region of 126 GeV. A year later, the Nobel Prize in Physics was awarded to the theorists François </a:t>
            </a:r>
            <a:r>
              <a:rPr lang="en-US" sz="1200" dirty="0" err="1">
                <a:latin typeface="Calibri" panose="020F0502020204030204" pitchFamily="34" charset="0"/>
                <a:ea typeface="Calibri" panose="020F0502020204030204" pitchFamily="34" charset="0"/>
                <a:cs typeface="Calibri" panose="020F0502020204030204" pitchFamily="34" charset="0"/>
              </a:rPr>
              <a:t>Englert</a:t>
            </a:r>
            <a:r>
              <a:rPr lang="en-US" sz="1200" dirty="0">
                <a:latin typeface="Calibri" panose="020F0502020204030204" pitchFamily="34" charset="0"/>
                <a:ea typeface="Calibri" panose="020F0502020204030204" pitchFamily="34" charset="0"/>
                <a:cs typeface="Calibri" panose="020F0502020204030204" pitchFamily="34" charset="0"/>
              </a:rPr>
              <a:t> and Peter Higgs "for the theoretical discovery of a mechanism that contributes to our understanding of the origin of mass of subatomic particles, and which recently was confirmed through the discovery of the predicted fundamental particle, by the ATLAS and CMS experiments at CERN's Large Hadron Collider".</a:t>
            </a:r>
            <a:endParaRPr lang="en-GB" sz="1200" dirty="0">
              <a:latin typeface="Calibri" panose="020F0502020204030204" pitchFamily="34" charset="0"/>
              <a:ea typeface="Times New Roman" panose="02020603050405020304" pitchFamily="18" charset="0"/>
              <a:cs typeface="Calibri" panose="020F0502020204030204" pitchFamily="34" charset="0"/>
            </a:endParaRPr>
          </a:p>
          <a:p>
            <a:pPr algn="just">
              <a:lnSpc>
                <a:spcPct val="107000"/>
              </a:lnSpc>
              <a:spcAft>
                <a:spcPts val="800"/>
              </a:spcAft>
            </a:pPr>
            <a:r>
              <a:rPr lang="en-US" sz="1200" dirty="0">
                <a:latin typeface="Calibri" panose="020F0502020204030204" pitchFamily="34" charset="0"/>
                <a:ea typeface="Calibri" panose="020F0502020204030204" pitchFamily="34" charset="0"/>
                <a:cs typeface="Calibri" panose="020F0502020204030204" pitchFamily="34" charset="0"/>
              </a:rPr>
              <a:t>These studies can lead to important discoveries, such us physics beyond the Standard Model and the development of new theories that could potentially better describe our universe. ATLAS has the ambition to take experimental physics into unexplored territories (new processes and particles). </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Frequently asked questions</a:t>
            </a:r>
          </a:p>
        </p:txBody>
      </p:sp>
    </p:spTree>
    <p:extLst>
      <p:ext uri="{BB962C8B-B14F-4D97-AF65-F5344CB8AC3E}">
        <p14:creationId xmlns:p14="http://schemas.microsoft.com/office/powerpoint/2010/main" val="1497897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96699-D708-4388-BCF2-40ADCA074DB9}" type="slidenum">
              <a:rPr kumimoji="0" lang="en-GB" sz="1200" b="0" i="0" u="none" strike="noStrike" kern="1200" cap="none" spc="0" normalizeH="0" baseline="0" noProof="0" smtClean="0">
                <a:ln>
                  <a:noFill/>
                </a:ln>
                <a:solidFill>
                  <a:srgbClr val="4F5D75">
                    <a:tint val="75000"/>
                  </a:srgbClr>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srgbClr val="4F5D75">
                  <a:tint val="75000"/>
                </a:srgbClr>
              </a:solidFill>
              <a:effectLst/>
              <a:uLnTx/>
              <a:uFillTx/>
              <a:latin typeface="Calibri" panose="020F0502020204030204" pitchFamily="34" charset="0"/>
              <a:ea typeface="+mn-ea"/>
              <a:cs typeface="+mn-cs"/>
            </a:endParaRPr>
          </a:p>
        </p:txBody>
      </p:sp>
      <p:cxnSp>
        <p:nvCxnSpPr>
          <p:cNvPr id="7" name="Straight Connector 6"/>
          <p:cNvCxnSpPr/>
          <p:nvPr/>
        </p:nvCxnSpPr>
        <p:spPr>
          <a:xfrm>
            <a:off x="5670943" y="4755824"/>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558375" y="4899840"/>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flipH="1" flipV="1">
            <a:off x="5658990" y="2587496"/>
            <a:ext cx="11954" cy="6706"/>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sp>
        <p:nvSpPr>
          <p:cNvPr id="29"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4F5D75"/>
                </a:solidFill>
                <a:effectLst/>
                <a:uLnTx/>
                <a:uFillTx/>
                <a:latin typeface="Arial"/>
                <a:ea typeface="+mn-ea"/>
                <a:cs typeface="+mn-cs"/>
              </a:rPr>
              <a:t>Additional</a:t>
            </a:r>
            <a:r>
              <a:rPr kumimoji="0" lang="en-GB" sz="2800" b="1" i="0" u="none" strike="noStrike" kern="1200" cap="none" spc="0" normalizeH="0" noProof="0" dirty="0">
                <a:ln>
                  <a:noFill/>
                </a:ln>
                <a:solidFill>
                  <a:srgbClr val="4F5D75"/>
                </a:solidFill>
                <a:effectLst/>
                <a:uLnTx/>
                <a:uFillTx/>
                <a:latin typeface="Arial"/>
                <a:ea typeface="+mn-ea"/>
                <a:cs typeface="+mn-cs"/>
              </a:rPr>
              <a:t> information</a:t>
            </a:r>
            <a:endParaRPr kumimoji="0" lang="en-GB" sz="2800" b="1" i="0" u="none" strike="noStrike" kern="1200" cap="none" spc="0" normalizeH="0" baseline="0" noProof="0" dirty="0">
              <a:ln>
                <a:noFill/>
              </a:ln>
              <a:solidFill>
                <a:srgbClr val="4F5D75"/>
              </a:solidFill>
              <a:effectLst/>
              <a:uLnTx/>
              <a:uFillTx/>
              <a:latin typeface="Arial"/>
              <a:ea typeface="+mn-ea"/>
              <a:cs typeface="+mn-cs"/>
            </a:endParaRPr>
          </a:p>
        </p:txBody>
      </p:sp>
      <p:sp>
        <p:nvSpPr>
          <p:cNvPr id="2" name="Rectangle 1"/>
          <p:cNvSpPr/>
          <p:nvPr/>
        </p:nvSpPr>
        <p:spPr>
          <a:xfrm>
            <a:off x="3203848" y="836712"/>
            <a:ext cx="5821848" cy="4924425"/>
          </a:xfrm>
          <a:prstGeom prst="rect">
            <a:avLst/>
          </a:prstGeom>
        </p:spPr>
        <p:txBody>
          <a:bodyPr wrap="square">
            <a:spAutoFit/>
          </a:bodyPr>
          <a:lstStyle/>
          <a:p>
            <a:r>
              <a:rPr lang="en-US" sz="1400" dirty="0">
                <a:solidFill>
                  <a:srgbClr val="00B0F0"/>
                </a:solidFill>
                <a:latin typeface="Calibri" panose="020F0502020204030204" pitchFamily="34" charset="0"/>
              </a:rPr>
              <a:t>Muon Drift Tube (MDT)</a:t>
            </a:r>
          </a:p>
          <a:p>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The basic detection element of the MDT chambers is a precision </a:t>
            </a:r>
            <a:r>
              <a:rPr lang="en-GB" sz="1200" dirty="0" err="1">
                <a:latin typeface="Calibri" panose="020F0502020204030204" pitchFamily="34" charset="0"/>
                <a:cs typeface="Calibri" panose="020F0502020204030204" pitchFamily="34" charset="0"/>
              </a:rPr>
              <a:t>aluminum</a:t>
            </a:r>
            <a:r>
              <a:rPr lang="en-GB" sz="1200" dirty="0">
                <a:latin typeface="Calibri" panose="020F0502020204030204" pitchFamily="34" charset="0"/>
                <a:cs typeface="Calibri" panose="020F0502020204030204" pitchFamily="34" charset="0"/>
              </a:rPr>
              <a:t> drift tube of 30 mm diameter (cathode) and 400 </a:t>
            </a:r>
            <a:r>
              <a:rPr lang="en-GB" sz="1200" dirty="0" err="1">
                <a:latin typeface="Calibri" panose="020F0502020204030204" pitchFamily="34" charset="0"/>
                <a:cs typeface="Calibri" panose="020F0502020204030204" pitchFamily="34" charset="0"/>
              </a:rPr>
              <a:t>μm</a:t>
            </a:r>
            <a:r>
              <a:rPr lang="en-GB" sz="1200" dirty="0">
                <a:latin typeface="Calibri" panose="020F0502020204030204" pitchFamily="34" charset="0"/>
                <a:cs typeface="Calibri" panose="020F0502020204030204" pitchFamily="34" charset="0"/>
              </a:rPr>
              <a:t> wall thickness, with a 50 </a:t>
            </a:r>
            <a:r>
              <a:rPr lang="en-GB" sz="1200" dirty="0" err="1">
                <a:latin typeface="Calibri" panose="020F0502020204030204" pitchFamily="34" charset="0"/>
                <a:cs typeface="Calibri" panose="020F0502020204030204" pitchFamily="34" charset="0"/>
              </a:rPr>
              <a:t>μm</a:t>
            </a:r>
            <a:r>
              <a:rPr lang="en-GB" sz="1200" dirty="0">
                <a:latin typeface="Calibri" panose="020F0502020204030204" pitchFamily="34" charset="0"/>
                <a:cs typeface="Calibri" panose="020F0502020204030204" pitchFamily="34" charset="0"/>
              </a:rPr>
              <a:t> diameter gold-plated W-Re wire (anode). The single-wire resolution is typically 80 </a:t>
            </a:r>
            <a:r>
              <a:rPr lang="en-GB" sz="1200" dirty="0" err="1">
                <a:latin typeface="Calibri" panose="020F0502020204030204" pitchFamily="34" charset="0"/>
                <a:cs typeface="Calibri" panose="020F0502020204030204" pitchFamily="34" charset="0"/>
              </a:rPr>
              <a:t>μm</a:t>
            </a:r>
            <a:r>
              <a:rPr lang="en-GB" sz="1200" dirty="0">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endParaRPr lang="en-US" sz="1200" dirty="0">
              <a:latin typeface="Calibri" panose="020F0502020204030204" pitchFamily="34" charset="0"/>
              <a:cs typeface="Calibri" panose="020F0502020204030204" pitchFamily="34" charset="0"/>
            </a:endParaRPr>
          </a:p>
          <a:p>
            <a:pPr algn="just"/>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To improve the spatial resolution at 35 </a:t>
            </a:r>
            <a:r>
              <a:rPr lang="en-GB" sz="1200" dirty="0" err="1">
                <a:latin typeface="Calibri" panose="020F0502020204030204" pitchFamily="34" charset="0"/>
                <a:cs typeface="Calibri" panose="020F0502020204030204" pitchFamily="34" charset="0"/>
              </a:rPr>
              <a:t>μm</a:t>
            </a:r>
            <a:r>
              <a:rPr lang="en-GB" sz="1200" dirty="0">
                <a:latin typeface="Calibri" panose="020F0502020204030204" pitchFamily="34" charset="0"/>
                <a:cs typeface="Calibri" panose="020F0502020204030204" pitchFamily="34" charset="0"/>
              </a:rPr>
              <a:t> and the efficiency of a chamber beyond the single-wire limit, the MDT chambers consist of two multilayers of 3 or 4 layers each that are glued on either side of a support structure. </a:t>
            </a:r>
          </a:p>
          <a:p>
            <a:pPr marL="171450" indent="-171450"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endParaRPr lang="en-US" sz="1200" dirty="0">
              <a:latin typeface="Calibri" panose="020F0502020204030204" pitchFamily="34" charset="0"/>
              <a:cs typeface="Calibri" panose="020F0502020204030204" pitchFamily="34" charset="0"/>
            </a:endParaRPr>
          </a:p>
          <a:p>
            <a:pPr algn="just"/>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Each chamber is equipped with a gas system and electronics. There is a parallel gas supply for each tube and multiplayer, and the gas flow is 35 </a:t>
            </a:r>
            <a:r>
              <a:rPr lang="en-GB" sz="1200" dirty="0" err="1">
                <a:latin typeface="Calibri" panose="020F0502020204030204" pitchFamily="34" charset="0"/>
                <a:cs typeface="Calibri" panose="020F0502020204030204" pitchFamily="34" charset="0"/>
              </a:rPr>
              <a:t>Nl</a:t>
            </a:r>
            <a:r>
              <a:rPr lang="en-GB" sz="1200" dirty="0">
                <a:latin typeface="Calibri" panose="020F0502020204030204" pitchFamily="34" charset="0"/>
                <a:cs typeface="Calibri" panose="020F0502020204030204" pitchFamily="34" charset="0"/>
              </a:rPr>
              <a:t>/h (1 volume change per day). The gas is the nominal MDT gas of </a:t>
            </a:r>
            <a:r>
              <a:rPr lang="en-GB" sz="1200" dirty="0" err="1">
                <a:latin typeface="Calibri" panose="020F0502020204030204" pitchFamily="34" charset="0"/>
                <a:cs typeface="Calibri" panose="020F0502020204030204" pitchFamily="34" charset="0"/>
              </a:rPr>
              <a:t>Ar</a:t>
            </a:r>
            <a:r>
              <a:rPr lang="en-GB" sz="1200" dirty="0">
                <a:latin typeface="Calibri" panose="020F0502020204030204" pitchFamily="34" charset="0"/>
                <a:cs typeface="Calibri" panose="020F0502020204030204" pitchFamily="34" charset="0"/>
              </a:rPr>
              <a:t> (93%)/CO</a:t>
            </a:r>
            <a:r>
              <a:rPr lang="en-GB" sz="800" dirty="0">
                <a:latin typeface="Calibri" panose="020F0502020204030204" pitchFamily="34" charset="0"/>
                <a:cs typeface="Calibri" panose="020F0502020204030204" pitchFamily="34" charset="0"/>
              </a:rPr>
              <a:t>2</a:t>
            </a:r>
            <a:r>
              <a:rPr lang="en-GB" sz="1200" dirty="0">
                <a:latin typeface="Calibri" panose="020F0502020204030204" pitchFamily="34" charset="0"/>
                <a:cs typeface="Calibri" panose="020F0502020204030204" pitchFamily="34" charset="0"/>
              </a:rPr>
              <a:t> (7%) at an absolute pressure of 3 bar. </a:t>
            </a:r>
          </a:p>
          <a:p>
            <a:pPr marL="171450" indent="-171450" algn="just">
              <a:buFont typeface="Arial" panose="020B0604020202020204" pitchFamily="34" charset="0"/>
              <a:buChar char="•"/>
            </a:pPr>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A high voltage of 3080 V is applied between the anode wire and the cathode.</a:t>
            </a:r>
          </a:p>
          <a:p>
            <a:pPr marL="171450" indent="-171450"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gn="just"/>
            <a:endParaRPr lang="en-US" sz="1200" dirty="0">
              <a:latin typeface="Calibri" panose="020F0502020204030204" pitchFamily="34" charset="0"/>
              <a:cs typeface="Calibri" panose="020F0502020204030204" pitchFamily="34" charset="0"/>
            </a:endParaRPr>
          </a:p>
          <a:p>
            <a:pPr algn="just"/>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 Each drift tube is read out by an amplifier-shaper-discriminator circuit. </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042" t="2535" r="2852" b="1679"/>
          <a:stretch/>
        </p:blipFill>
        <p:spPr>
          <a:xfrm rot="1325265">
            <a:off x="237092" y="1746698"/>
            <a:ext cx="2692115" cy="136902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099" y="3231290"/>
            <a:ext cx="1817623" cy="102269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087" y="5573405"/>
            <a:ext cx="1768380" cy="115803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845" y="4395784"/>
            <a:ext cx="1793878" cy="1008112"/>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536" y="1010607"/>
            <a:ext cx="3200291" cy="663475"/>
          </a:xfrm>
          <a:prstGeom prst="rect">
            <a:avLst/>
          </a:prstGeom>
        </p:spPr>
      </p:pic>
    </p:spTree>
    <p:extLst>
      <p:ext uri="{BB962C8B-B14F-4D97-AF65-F5344CB8AC3E}">
        <p14:creationId xmlns:p14="http://schemas.microsoft.com/office/powerpoint/2010/main" val="528400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96699-D708-4388-BCF2-40ADCA074DB9}" type="slidenum">
              <a:rPr kumimoji="0" lang="en-GB" sz="1200" b="0" i="0" u="none" strike="noStrike" kern="1200" cap="none" spc="0" normalizeH="0" baseline="0" noProof="0" smtClean="0">
                <a:ln>
                  <a:noFill/>
                </a:ln>
                <a:solidFill>
                  <a:srgbClr val="4F5D75">
                    <a:tint val="75000"/>
                  </a:srgbClr>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srgbClr val="4F5D75">
                  <a:tint val="75000"/>
                </a:srgbClr>
              </a:solidFill>
              <a:effectLst/>
              <a:uLnTx/>
              <a:uFillTx/>
              <a:latin typeface="Calibri" panose="020F0502020204030204" pitchFamily="34" charset="0"/>
              <a:ea typeface="+mn-ea"/>
              <a:cs typeface="+mn-cs"/>
            </a:endParaRPr>
          </a:p>
        </p:txBody>
      </p:sp>
      <p:cxnSp>
        <p:nvCxnSpPr>
          <p:cNvPr id="7" name="Straight Connector 6"/>
          <p:cNvCxnSpPr/>
          <p:nvPr/>
        </p:nvCxnSpPr>
        <p:spPr>
          <a:xfrm>
            <a:off x="5670943" y="4755824"/>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558375" y="4899840"/>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flipH="1" flipV="1">
            <a:off x="5658990" y="2587496"/>
            <a:ext cx="11954" cy="6706"/>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sp>
        <p:nvSpPr>
          <p:cNvPr id="29"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4F5D75"/>
                </a:solidFill>
                <a:effectLst/>
                <a:uLnTx/>
                <a:uFillTx/>
                <a:latin typeface="Arial"/>
                <a:ea typeface="+mn-ea"/>
                <a:cs typeface="+mn-cs"/>
              </a:rPr>
              <a:t>Additional</a:t>
            </a:r>
            <a:r>
              <a:rPr kumimoji="0" lang="en-GB" sz="2800" b="1" i="0" u="none" strike="noStrike" kern="1200" cap="none" spc="0" normalizeH="0" noProof="0" dirty="0">
                <a:ln>
                  <a:noFill/>
                </a:ln>
                <a:solidFill>
                  <a:srgbClr val="4F5D75"/>
                </a:solidFill>
                <a:effectLst/>
                <a:uLnTx/>
                <a:uFillTx/>
                <a:latin typeface="Arial"/>
                <a:ea typeface="+mn-ea"/>
                <a:cs typeface="+mn-cs"/>
              </a:rPr>
              <a:t> information</a:t>
            </a:r>
            <a:endParaRPr kumimoji="0" lang="en-GB" sz="2800" b="1" i="0" u="none" strike="noStrike" kern="1200" cap="none" spc="0" normalizeH="0" baseline="0" noProof="0" dirty="0">
              <a:ln>
                <a:noFill/>
              </a:ln>
              <a:solidFill>
                <a:srgbClr val="4F5D75"/>
              </a:solidFill>
              <a:effectLst/>
              <a:uLnTx/>
              <a:uFillTx/>
              <a:latin typeface="Arial"/>
              <a:ea typeface="+mn-ea"/>
              <a:cs typeface="+mn-cs"/>
            </a:endParaRPr>
          </a:p>
        </p:txBody>
      </p:sp>
      <p:sp>
        <p:nvSpPr>
          <p:cNvPr id="2" name="Rectangle 1"/>
          <p:cNvSpPr/>
          <p:nvPr/>
        </p:nvSpPr>
        <p:spPr>
          <a:xfrm>
            <a:off x="3563888" y="764704"/>
            <a:ext cx="5580112" cy="6032421"/>
          </a:xfrm>
          <a:prstGeom prst="rect">
            <a:avLst/>
          </a:prstGeom>
        </p:spPr>
        <p:txBody>
          <a:bodyPr wrap="square">
            <a:spAutoFit/>
          </a:bodyPr>
          <a:lstStyle/>
          <a:p>
            <a:r>
              <a:rPr lang="en-US" sz="1400" dirty="0">
                <a:solidFill>
                  <a:srgbClr val="00B0F0"/>
                </a:solidFill>
                <a:latin typeface="Calibri" panose="020F0502020204030204" pitchFamily="34" charset="0"/>
              </a:rPr>
              <a:t>Muon Drift Tube (MDT)</a:t>
            </a: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If a charged particle traverses the tube, electron-ion pairs are created along its path. Under the inﬂuence of the electric ﬁeld the primary electrons (from the ionization) drift radially towards the anode wire. Drifting in the high electrical ﬁeld, close to the wire, they initiate an avalanche and consequently the initial charge is multiplied by a factor, which depends on the gas composition and the operating conditions. In a similar way the ions drift towards the cathode (tube wall), inducing a signal, which is read-out by the electronics.</a:t>
            </a:r>
          </a:p>
          <a:p>
            <a:pPr algn="just"/>
            <a:endParaRPr lang="en-US" sz="1200" dirty="0">
              <a:latin typeface="Calibri" panose="020F0502020204030204" pitchFamily="34" charset="0"/>
              <a:cs typeface="Calibri" panose="020F0502020204030204" pitchFamily="34" charset="0"/>
            </a:endParaRPr>
          </a:p>
          <a:p>
            <a:pPr algn="just"/>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The drift time of the primary electrons towards the anode wire depends on the geometry of the drift tubes, the gas composition and pressure, as well as on operational and environmental parameters (HV, T, B). To determine the distance of a track from the anode wire, the drift times of the electrons have to be measured. The signal of the drift tube created by the arrival of the primary electrons at the wire is used to stop the time measurement (TDC), while the start is provided by the trigger chamber (RPC or TGC). </a:t>
            </a:r>
          </a:p>
          <a:p>
            <a:pPr marL="171450" indent="-171450" algn="just">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The conversion of the measured drift time to a radius, is based to a space-to-drift time (</a:t>
            </a:r>
            <a:r>
              <a:rPr lang="en-GB" sz="1200" dirty="0" err="1">
                <a:latin typeface="Calibri" panose="020F0502020204030204" pitchFamily="34" charset="0"/>
                <a:cs typeface="Calibri" panose="020F0502020204030204" pitchFamily="34" charset="0"/>
              </a:rPr>
              <a:t>rt</a:t>
            </a:r>
            <a:r>
              <a:rPr lang="en-GB" sz="1200" dirty="0">
                <a:latin typeface="Calibri" panose="020F0502020204030204" pitchFamily="34" charset="0"/>
                <a:cs typeface="Calibri" panose="020F0502020204030204" pitchFamily="34" charset="0"/>
              </a:rPr>
              <a:t>) relation, derived by integration of the drift time spectrum, from the measured particle tracks data, or from simulation. </a:t>
            </a:r>
          </a:p>
          <a:p>
            <a:pPr algn="just"/>
            <a:endParaRPr lang="en-US"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GB" sz="12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200" dirty="0">
                <a:latin typeface="Calibri" panose="020F0502020204030204" pitchFamily="34" charset="0"/>
                <a:cs typeface="Calibri" panose="020F0502020204030204" pitchFamily="34" charset="0"/>
              </a:rPr>
              <a:t>The ATLAS MDT chambers were designed to cope with counting rates up to 300 kHz per tube, corresponding to an occupancy of about 20%. With the planned LHC luminosity upgrade, the chambers will exceed these counting rates, in the forward regions of the spectrometer. For this reason two approaches will be followed. </a:t>
            </a:r>
          </a:p>
          <a:p>
            <a:pPr marL="628650" lvl="1" indent="-171450" algn="just">
              <a:buFont typeface="Courier New" panose="02070309020205020404" pitchFamily="49" charset="0"/>
              <a:buChar char="o"/>
            </a:pPr>
            <a:r>
              <a:rPr lang="en-GB" sz="1200" dirty="0">
                <a:latin typeface="Calibri" panose="020F0502020204030204" pitchFamily="34" charset="0"/>
                <a:cs typeface="Calibri" panose="020F0502020204030204" pitchFamily="34" charset="0"/>
              </a:rPr>
              <a:t>Same technology (MDT), reducing the tube diameter to the half (15 mm), keeping the other operation parameters (gas mixture, gas pressure and gas gain) unchanged while the second is to use a </a:t>
            </a:r>
          </a:p>
          <a:p>
            <a:pPr marL="628650" lvl="1" indent="-171450" algn="just">
              <a:buFont typeface="Courier New" panose="02070309020205020404" pitchFamily="49" charset="0"/>
              <a:buChar char="o"/>
            </a:pPr>
            <a:r>
              <a:rPr lang="en-GB" sz="1200" dirty="0">
                <a:latin typeface="Calibri" panose="020F0502020204030204" pitchFamily="34" charset="0"/>
                <a:cs typeface="Calibri" panose="020F0502020204030204" pitchFamily="34" charset="0"/>
              </a:rPr>
              <a:t>New chamber technology (</a:t>
            </a:r>
            <a:r>
              <a:rPr lang="en-GB" sz="1200" dirty="0" err="1">
                <a:latin typeface="Calibri" panose="020F0502020204030204" pitchFamily="34" charset="0"/>
                <a:cs typeface="Calibri" panose="020F0502020204030204" pitchFamily="34" charset="0"/>
              </a:rPr>
              <a:t>Micromegas</a:t>
            </a:r>
            <a:r>
              <a:rPr lang="en-GB" sz="1200" dirty="0">
                <a:latin typeface="Calibri" panose="020F0502020204030204" pitchFamily="34" charset="0"/>
                <a:cs typeface="Calibri" panose="020F0502020204030204" pitchFamily="34" charset="0"/>
              </a:rPr>
              <a:t>).</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59" y="2698260"/>
            <a:ext cx="1666843" cy="1666843"/>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5305" t="17527" r="14568" b="8508"/>
          <a:stretch/>
        </p:blipFill>
        <p:spPr>
          <a:xfrm>
            <a:off x="626091" y="5158904"/>
            <a:ext cx="1617537" cy="1184268"/>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5796" r="6296" b="51473"/>
          <a:stretch/>
        </p:blipFill>
        <p:spPr>
          <a:xfrm>
            <a:off x="1295370" y="2909195"/>
            <a:ext cx="2268518" cy="697352"/>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9944" t="73942" r="4277" b="6182"/>
          <a:stretch/>
        </p:blipFill>
        <p:spPr>
          <a:xfrm rot="5400000">
            <a:off x="1756092" y="5378112"/>
            <a:ext cx="2160240" cy="46789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428" y="678609"/>
            <a:ext cx="2987824" cy="1908887"/>
          </a:xfrm>
          <a:prstGeom prst="rect">
            <a:avLst/>
          </a:prstGeom>
        </p:spPr>
      </p:pic>
    </p:spTree>
    <p:extLst>
      <p:ext uri="{BB962C8B-B14F-4D97-AF65-F5344CB8AC3E}">
        <p14:creationId xmlns:p14="http://schemas.microsoft.com/office/powerpoint/2010/main" val="973130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FAB96699-D708-4388-BCF2-40ADCA074DB9}" type="slidenum">
              <a:rPr lang="en-GB" smtClean="0"/>
              <a:pPr/>
              <a:t>17</a:t>
            </a:fld>
            <a:endParaRPr lang="en-GB" dirty="0"/>
          </a:p>
        </p:txBody>
      </p:sp>
      <p:sp>
        <p:nvSpPr>
          <p:cNvPr id="6" name="Rectangle 5"/>
          <p:cNvSpPr/>
          <p:nvPr/>
        </p:nvSpPr>
        <p:spPr>
          <a:xfrm>
            <a:off x="107504" y="836712"/>
            <a:ext cx="8280920" cy="2166875"/>
          </a:xfrm>
          <a:prstGeom prst="rect">
            <a:avLst/>
          </a:prstGeom>
        </p:spPr>
        <p:txBody>
          <a:bodyPr wrap="square">
            <a:spAutoFit/>
          </a:bodyPr>
          <a:lstStyle/>
          <a:p>
            <a:pPr marL="342900" marR="0" lvl="0" indent="-342900">
              <a:lnSpc>
                <a:spcPct val="107000"/>
              </a:lnSpc>
              <a:spcBef>
                <a:spcPts val="0"/>
              </a:spcBef>
              <a:spcAft>
                <a:spcPts val="0"/>
              </a:spcAft>
              <a:buSzPts val="1000"/>
              <a:buFont typeface="Symbol" panose="05050102010706020507" pitchFamily="18" charset="2"/>
              <a:buChar char=""/>
              <a:tabLst>
                <a:tab pos="228600" algn="l"/>
              </a:tabLst>
            </a:pPr>
            <a:r>
              <a:rPr lang="en-GB" dirty="0" err="1">
                <a:latin typeface="Calibri" panose="020F0502020204030204" pitchFamily="34" charset="0"/>
                <a:ea typeface="Calibri" panose="020F0502020204030204" pitchFamily="34" charset="0"/>
                <a:cs typeface="Times New Roman" panose="02020603050405020304" pitchFamily="18" charset="0"/>
                <a:hlinkClick r:id="rId3"/>
              </a:rPr>
              <a:t>ATLAS.cern</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228600" algn="l"/>
              </a:tabLst>
            </a:pPr>
            <a:r>
              <a:rPr lang="en-GB" dirty="0">
                <a:latin typeface="Calibri" panose="020F0502020204030204" pitchFamily="34" charset="0"/>
                <a:ea typeface="Calibri" panose="020F0502020204030204" pitchFamily="34" charset="0"/>
                <a:cs typeface="Times New Roman" panose="02020603050405020304" pitchFamily="18" charset="0"/>
                <a:hlinkClick r:id="rId4"/>
              </a:rPr>
              <a:t>ATLAS LS2 Shut down</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228600" algn="l"/>
              </a:tabLst>
            </a:pPr>
            <a:r>
              <a:rPr lang="en-GB" dirty="0" err="1">
                <a:latin typeface="Calibri" panose="020F0502020204030204" pitchFamily="34" charset="0"/>
                <a:ea typeface="Calibri" panose="020F0502020204030204" pitchFamily="34" charset="0"/>
                <a:cs typeface="Times New Roman" panose="02020603050405020304" pitchFamily="18" charset="0"/>
                <a:hlinkClick r:id="rId5"/>
              </a:rPr>
              <a:t>LHC.cern</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228600" algn="l"/>
              </a:tabLst>
            </a:pPr>
            <a:r>
              <a:rPr lang="en-GB" dirty="0">
                <a:latin typeface="Calibri" panose="020F0502020204030204" pitchFamily="34" charset="0"/>
                <a:ea typeface="Calibri" panose="020F0502020204030204" pitchFamily="34" charset="0"/>
                <a:cs typeface="Times New Roman" panose="02020603050405020304" pitchFamily="18" charset="0"/>
                <a:hlinkClick r:id="rId6"/>
              </a:rPr>
              <a:t>ATLAS TDR</a:t>
            </a:r>
            <a:r>
              <a:rPr lang="en-GB"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SzPts val="1000"/>
              <a:buFont typeface="Symbol" panose="05050102010706020507" pitchFamily="18" charset="2"/>
              <a:buChar char=""/>
              <a:tabLst>
                <a:tab pos="228600" algn="l"/>
              </a:tabLst>
            </a:pPr>
            <a:r>
              <a:rPr lang="en-GB" dirty="0">
                <a:latin typeface="Calibri" panose="020F0502020204030204" pitchFamily="34" charset="0"/>
                <a:ea typeface="Calibri" panose="020F0502020204030204" pitchFamily="34" charset="0"/>
                <a:cs typeface="Times New Roman" panose="02020603050405020304" pitchFamily="18" charset="0"/>
                <a:hlinkClick r:id="rId7"/>
              </a:rPr>
              <a:t>LHC TDR</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228600" algn="l"/>
              </a:tabLst>
            </a:pPr>
            <a:r>
              <a:rPr lang="en-GB" dirty="0">
                <a:latin typeface="Calibri" panose="020F0502020204030204" pitchFamily="34" charset="0"/>
                <a:ea typeface="Calibri" panose="020F0502020204030204" pitchFamily="34" charset="0"/>
                <a:cs typeface="Times New Roman" panose="02020603050405020304" pitchFamily="18" charset="0"/>
                <a:hlinkClick r:id="rId8"/>
              </a:rPr>
              <a:t>The ATLAS Experiment at the CERN Large Hadron Collider, 2008 JINST 3 S08003</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228600" algn="l"/>
              </a:tabLst>
            </a:pPr>
            <a:r>
              <a:rPr lang="en-GB" dirty="0">
                <a:latin typeface="Calibri" panose="020F0502020204030204" pitchFamily="34" charset="0"/>
                <a:ea typeface="Calibri" panose="020F0502020204030204" pitchFamily="34" charset="0"/>
                <a:cs typeface="Times New Roman" panose="02020603050405020304" pitchFamily="18" charset="0"/>
                <a:hlinkClick r:id="rId9"/>
              </a:rPr>
              <a:t>LHC Machine, 2008, JINST 3 S08001</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4F5D75"/>
                </a:solidFill>
                <a:effectLst/>
                <a:uLnTx/>
                <a:uFillTx/>
                <a:latin typeface="Arial"/>
                <a:ea typeface="+mn-ea"/>
                <a:cs typeface="+mn-cs"/>
              </a:rPr>
              <a:t>Useful links</a:t>
            </a:r>
          </a:p>
        </p:txBody>
      </p:sp>
      <p:sp>
        <p:nvSpPr>
          <p:cNvPr id="2" name="ZoneTexte 1">
            <a:extLst>
              <a:ext uri="{FF2B5EF4-FFF2-40B4-BE49-F238E27FC236}">
                <a16:creationId xmlns:a16="http://schemas.microsoft.com/office/drawing/2014/main" id="{E47E03FD-8927-A212-2AF4-D192A4BB6C46}"/>
              </a:ext>
            </a:extLst>
          </p:cNvPr>
          <p:cNvSpPr txBox="1"/>
          <p:nvPr/>
        </p:nvSpPr>
        <p:spPr>
          <a:xfrm>
            <a:off x="899592" y="4264024"/>
            <a:ext cx="6696744" cy="923330"/>
          </a:xfrm>
          <a:prstGeom prst="rect">
            <a:avLst/>
          </a:prstGeom>
          <a:noFill/>
        </p:spPr>
        <p:txBody>
          <a:bodyPr wrap="square" rtlCol="0">
            <a:spAutoFit/>
          </a:bodyPr>
          <a:lstStyle/>
          <a:p>
            <a:pPr algn="ctr"/>
            <a:r>
              <a:rPr lang="fr-CH" dirty="0"/>
              <a:t>Questions about ATLAS </a:t>
            </a:r>
            <a:r>
              <a:rPr lang="fr-CH" dirty="0" err="1"/>
              <a:t>outreach</a:t>
            </a:r>
            <a:r>
              <a:rPr lang="fr-CH" dirty="0"/>
              <a:t>:</a:t>
            </a:r>
          </a:p>
          <a:p>
            <a:pPr algn="ctr"/>
            <a:endParaRPr lang="fr-CH" dirty="0"/>
          </a:p>
          <a:p>
            <a:pPr algn="ctr"/>
            <a:r>
              <a:rPr lang="en-GB" dirty="0"/>
              <a:t>atlas-outreach-coordination@cern.ch</a:t>
            </a:r>
          </a:p>
        </p:txBody>
      </p:sp>
    </p:spTree>
    <p:extLst>
      <p:ext uri="{BB962C8B-B14F-4D97-AF65-F5344CB8AC3E}">
        <p14:creationId xmlns:p14="http://schemas.microsoft.com/office/powerpoint/2010/main" val="3936017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43808" y="4869160"/>
            <a:ext cx="3197133" cy="1683568"/>
          </a:xfrm>
          <a:prstGeom prst="rect">
            <a:avLst/>
          </a:prstGeom>
        </p:spPr>
      </p:pic>
    </p:spTree>
    <p:extLst>
      <p:ext uri="{BB962C8B-B14F-4D97-AF65-F5344CB8AC3E}">
        <p14:creationId xmlns:p14="http://schemas.microsoft.com/office/powerpoint/2010/main" val="664821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496" y="44624"/>
            <a:ext cx="7524751" cy="523220"/>
          </a:xfrm>
        </p:spPr>
        <p:txBody>
          <a:bodyPr/>
          <a:lstStyle/>
          <a:p>
            <a:r>
              <a:rPr lang="en-GB" dirty="0"/>
              <a:t>Tips</a:t>
            </a:r>
          </a:p>
        </p:txBody>
      </p:sp>
      <p:sp>
        <p:nvSpPr>
          <p:cNvPr id="5" name="Slide Number Placeholder 4"/>
          <p:cNvSpPr>
            <a:spLocks noGrp="1"/>
          </p:cNvSpPr>
          <p:nvPr>
            <p:ph type="sldNum" sz="quarter" idx="15"/>
          </p:nvPr>
        </p:nvSpPr>
        <p:spPr>
          <a:xfrm>
            <a:off x="7051104" y="6467847"/>
            <a:ext cx="2057400" cy="365125"/>
          </a:xfrm>
        </p:spPr>
        <p:txBody>
          <a:bodyPr/>
          <a:lstStyle/>
          <a:p>
            <a:fld id="{FAB96699-D708-4388-BCF2-40ADCA074DB9}" type="slidenum">
              <a:rPr lang="en-GB" smtClean="0"/>
              <a:pPr/>
              <a:t>2</a:t>
            </a:fld>
            <a:endParaRPr lang="en-GB" dirty="0"/>
          </a:p>
        </p:txBody>
      </p:sp>
      <p:sp>
        <p:nvSpPr>
          <p:cNvPr id="38" name="TextBox 37"/>
          <p:cNvSpPr txBox="1"/>
          <p:nvPr/>
        </p:nvSpPr>
        <p:spPr>
          <a:xfrm>
            <a:off x="627667" y="1020885"/>
            <a:ext cx="7776864" cy="5016758"/>
          </a:xfrm>
          <a:prstGeom prst="rect">
            <a:avLst/>
          </a:prstGeom>
          <a:solidFill>
            <a:srgbClr val="FFFFFF"/>
          </a:solidFill>
        </p:spPr>
        <p:txBody>
          <a:bodyPr wrap="square" rtlCol="0">
            <a:spAutoFit/>
          </a:bodyPr>
          <a:lstStyle/>
          <a:p>
            <a:pPr marL="171450" indent="-171450">
              <a:buFontTx/>
              <a:buChar char="-"/>
            </a:pPr>
            <a:r>
              <a:rPr lang="en-GB" dirty="0">
                <a:latin typeface="Calibri" panose="020F0502020204030204" pitchFamily="34" charset="0"/>
              </a:rPr>
              <a:t>Understand your public, their </a:t>
            </a:r>
            <a:r>
              <a:rPr lang="en-GB" dirty="0">
                <a:solidFill>
                  <a:schemeClr val="tx2">
                    <a:lumMod val="60000"/>
                    <a:lumOff val="40000"/>
                  </a:schemeClr>
                </a:solidFill>
                <a:latin typeface="Calibri" panose="020F0502020204030204" pitchFamily="34" charset="0"/>
              </a:rPr>
              <a:t>level of knowledge </a:t>
            </a:r>
            <a:r>
              <a:rPr lang="en-GB" dirty="0">
                <a:latin typeface="Calibri" panose="020F0502020204030204" pitchFamily="34" charset="0"/>
              </a:rPr>
              <a:t>and their expectations to </a:t>
            </a:r>
            <a:r>
              <a:rPr lang="en-GB" dirty="0">
                <a:solidFill>
                  <a:schemeClr val="tx2">
                    <a:lumMod val="60000"/>
                    <a:lumOff val="40000"/>
                  </a:schemeClr>
                </a:solidFill>
                <a:latin typeface="Calibri" panose="020F0502020204030204" pitchFamily="34" charset="0"/>
              </a:rPr>
              <a:t>adapt your speech</a:t>
            </a:r>
          </a:p>
          <a:p>
            <a:pPr marL="171450" indent="-171450">
              <a:buFontTx/>
              <a:buChar char="-"/>
            </a:pPr>
            <a:endParaRPr lang="en-GB" dirty="0">
              <a:latin typeface="Calibri" panose="020F0502020204030204" pitchFamily="34" charset="0"/>
            </a:endParaRPr>
          </a:p>
          <a:p>
            <a:pPr marL="171450" indent="-171450">
              <a:buFontTx/>
              <a:buChar char="-"/>
            </a:pPr>
            <a:r>
              <a:rPr lang="en-GB" dirty="0">
                <a:latin typeface="Calibri" panose="020F0502020204030204" pitchFamily="34" charset="0"/>
              </a:rPr>
              <a:t>When performing the 2 visits as a </a:t>
            </a:r>
            <a:r>
              <a:rPr lang="en-GB" dirty="0">
                <a:solidFill>
                  <a:schemeClr val="tx2">
                    <a:lumMod val="60000"/>
                    <a:lumOff val="40000"/>
                  </a:schemeClr>
                </a:solidFill>
                <a:latin typeface="Calibri" panose="020F0502020204030204" pitchFamily="34" charset="0"/>
              </a:rPr>
              <a:t>shadow</a:t>
            </a:r>
            <a:r>
              <a:rPr lang="en-GB" dirty="0">
                <a:latin typeface="Calibri" panose="020F0502020204030204" pitchFamily="34" charset="0"/>
              </a:rPr>
              <a:t> guide, </a:t>
            </a:r>
            <a:r>
              <a:rPr lang="en-GB" dirty="0">
                <a:solidFill>
                  <a:schemeClr val="tx2">
                    <a:lumMod val="60000"/>
                    <a:lumOff val="40000"/>
                  </a:schemeClr>
                </a:solidFill>
                <a:latin typeface="Calibri" panose="020F0502020204030204" pitchFamily="34" charset="0"/>
              </a:rPr>
              <a:t>discuss with the guides</a:t>
            </a:r>
            <a:r>
              <a:rPr lang="en-GB" dirty="0">
                <a:latin typeface="Calibri" panose="020F0502020204030204" pitchFamily="34" charset="0"/>
              </a:rPr>
              <a:t>, take information</a:t>
            </a:r>
          </a:p>
          <a:p>
            <a:pPr marL="171450" indent="-171450">
              <a:buFontTx/>
              <a:buChar char="-"/>
            </a:pPr>
            <a:endParaRPr lang="en-GB" dirty="0">
              <a:latin typeface="Calibri" panose="020F0502020204030204" pitchFamily="34" charset="0"/>
            </a:endParaRPr>
          </a:p>
          <a:p>
            <a:pPr marL="171450" indent="-171450">
              <a:buFontTx/>
              <a:buChar char="-"/>
            </a:pPr>
            <a:r>
              <a:rPr lang="en-GB" dirty="0">
                <a:latin typeface="Calibri" panose="020F0502020204030204" pitchFamily="34" charset="0"/>
              </a:rPr>
              <a:t>Advice to </a:t>
            </a:r>
            <a:r>
              <a:rPr lang="en-GB" dirty="0">
                <a:solidFill>
                  <a:schemeClr val="tx2">
                    <a:lumMod val="60000"/>
                    <a:lumOff val="40000"/>
                  </a:schemeClr>
                </a:solidFill>
                <a:latin typeface="Calibri" panose="020F0502020204030204" pitchFamily="34" charset="0"/>
              </a:rPr>
              <a:t>print a schema </a:t>
            </a:r>
            <a:r>
              <a:rPr lang="en-GB" dirty="0">
                <a:latin typeface="Calibri" panose="020F0502020204030204" pitchFamily="34" charset="0"/>
              </a:rPr>
              <a:t>of the accelerators, ATLAS detectors or other info as a portfolio</a:t>
            </a:r>
          </a:p>
          <a:p>
            <a:pPr marL="171450" indent="-171450">
              <a:buFontTx/>
              <a:buChar char="-"/>
            </a:pPr>
            <a:endParaRPr lang="en-GB" sz="1600" b="1" dirty="0">
              <a:latin typeface="Calibri" panose="020F0502020204030204" pitchFamily="34" charset="0"/>
            </a:endParaRPr>
          </a:p>
          <a:p>
            <a:pPr marL="171450" indent="-171450">
              <a:buFontTx/>
              <a:buChar char="-"/>
            </a:pPr>
            <a:r>
              <a:rPr lang="en-GB" dirty="0">
                <a:latin typeface="Calibri" panose="020F0502020204030204" pitchFamily="34" charset="0"/>
              </a:rPr>
              <a:t>At the end you will </a:t>
            </a:r>
            <a:r>
              <a:rPr lang="en-GB" dirty="0">
                <a:solidFill>
                  <a:schemeClr val="tx2">
                    <a:lumMod val="60000"/>
                    <a:lumOff val="40000"/>
                  </a:schemeClr>
                </a:solidFill>
                <a:latin typeface="Calibri" panose="020F0502020204030204" pitchFamily="34" charset="0"/>
              </a:rPr>
              <a:t>create your own guiding tour content</a:t>
            </a:r>
            <a:r>
              <a:rPr lang="en-GB" dirty="0">
                <a:latin typeface="Calibri" panose="020F0502020204030204" pitchFamily="34" charset="0"/>
              </a:rPr>
              <a:t>, with your experience, expertise and anecdotes</a:t>
            </a:r>
          </a:p>
          <a:p>
            <a:pPr marL="171450" indent="-171450">
              <a:buFontTx/>
              <a:buChar char="-"/>
            </a:pPr>
            <a:endParaRPr lang="en-GB" dirty="0">
              <a:latin typeface="Calibri" panose="020F0502020204030204" pitchFamily="34" charset="0"/>
            </a:endParaRPr>
          </a:p>
          <a:p>
            <a:pPr marL="171450" indent="-171450">
              <a:buFontTx/>
              <a:buChar char="-"/>
            </a:pPr>
            <a:r>
              <a:rPr lang="en-GB" dirty="0">
                <a:latin typeface="Calibri" panose="020F0502020204030204" pitchFamily="34" charset="0"/>
              </a:rPr>
              <a:t>Pay attention to your </a:t>
            </a:r>
            <a:r>
              <a:rPr lang="en-GB" dirty="0">
                <a:solidFill>
                  <a:schemeClr val="tx2">
                    <a:lumMod val="60000"/>
                    <a:lumOff val="40000"/>
                  </a:schemeClr>
                </a:solidFill>
                <a:latin typeface="Calibri" panose="020F0502020204030204" pitchFamily="34" charset="0"/>
              </a:rPr>
              <a:t>time management </a:t>
            </a:r>
            <a:r>
              <a:rPr lang="en-GB" dirty="0">
                <a:latin typeface="Calibri" panose="020F0502020204030204" pitchFamily="34" charset="0"/>
              </a:rPr>
              <a:t>and keep a good balance between your speech and the audience’s questions, providing sufficient time for their questions</a:t>
            </a:r>
          </a:p>
          <a:p>
            <a:pPr marL="171450" indent="-171450">
              <a:buFontTx/>
              <a:buChar char="-"/>
            </a:pPr>
            <a:endParaRPr lang="en-GB" dirty="0">
              <a:latin typeface="Calibri" panose="020F0502020204030204" pitchFamily="34" charset="0"/>
            </a:endParaRPr>
          </a:p>
          <a:p>
            <a:pPr marL="171450" indent="-171450">
              <a:buFontTx/>
              <a:buChar char="-"/>
            </a:pPr>
            <a:r>
              <a:rPr lang="en-GB" dirty="0">
                <a:latin typeface="Calibri" panose="020F0502020204030204" pitchFamily="34" charset="0"/>
              </a:rPr>
              <a:t>Respect the </a:t>
            </a:r>
            <a:r>
              <a:rPr lang="en-GB" dirty="0">
                <a:solidFill>
                  <a:schemeClr val="tx2">
                    <a:lumMod val="60000"/>
                    <a:lumOff val="40000"/>
                  </a:schemeClr>
                </a:solidFill>
                <a:latin typeface="Calibri" panose="020F0502020204030204" pitchFamily="34" charset="0"/>
              </a:rPr>
              <a:t>safety rules </a:t>
            </a:r>
            <a:r>
              <a:rPr lang="en-GB" dirty="0">
                <a:latin typeface="Calibri" panose="020F0502020204030204" pitchFamily="34" charset="0"/>
              </a:rPr>
              <a:t>and the overall timing</a:t>
            </a:r>
          </a:p>
          <a:p>
            <a:endParaRPr lang="en-GB" sz="1600" dirty="0">
              <a:latin typeface="Calibri" panose="020F0502020204030204" pitchFamily="34" charset="0"/>
            </a:endParaRPr>
          </a:p>
        </p:txBody>
      </p:sp>
    </p:spTree>
    <p:extLst>
      <p:ext uri="{BB962C8B-B14F-4D97-AF65-F5344CB8AC3E}">
        <p14:creationId xmlns:p14="http://schemas.microsoft.com/office/powerpoint/2010/main" val="262794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496" y="44624"/>
            <a:ext cx="7524751" cy="523220"/>
          </a:xfrm>
        </p:spPr>
        <p:txBody>
          <a:bodyPr/>
          <a:lstStyle/>
          <a:p>
            <a:r>
              <a:rPr lang="en-GB" dirty="0"/>
              <a:t>Visit step by step</a:t>
            </a:r>
          </a:p>
        </p:txBody>
      </p:sp>
      <p:sp>
        <p:nvSpPr>
          <p:cNvPr id="4" name="Text Placeholder 3"/>
          <p:cNvSpPr>
            <a:spLocks noGrp="1"/>
          </p:cNvSpPr>
          <p:nvPr>
            <p:ph type="body" sz="quarter" idx="11"/>
          </p:nvPr>
        </p:nvSpPr>
        <p:spPr>
          <a:xfrm>
            <a:off x="107504" y="548680"/>
            <a:ext cx="7524751" cy="400110"/>
          </a:xfrm>
        </p:spPr>
        <p:txBody>
          <a:bodyPr/>
          <a:lstStyle/>
          <a:p>
            <a:r>
              <a:rPr lang="en-GB" sz="2000" dirty="0">
                <a:solidFill>
                  <a:schemeClr val="accent6">
                    <a:lumMod val="50000"/>
                    <a:lumOff val="50000"/>
                  </a:schemeClr>
                </a:solidFill>
              </a:rPr>
              <a:t>Point 1</a:t>
            </a:r>
          </a:p>
        </p:txBody>
      </p:sp>
      <p:sp>
        <p:nvSpPr>
          <p:cNvPr id="5" name="Slide Number Placeholder 4"/>
          <p:cNvSpPr>
            <a:spLocks noGrp="1"/>
          </p:cNvSpPr>
          <p:nvPr>
            <p:ph type="sldNum" sz="quarter" idx="15"/>
          </p:nvPr>
        </p:nvSpPr>
        <p:spPr>
          <a:xfrm>
            <a:off x="7051104" y="6467847"/>
            <a:ext cx="2057400" cy="365125"/>
          </a:xfrm>
        </p:spPr>
        <p:txBody>
          <a:bodyPr/>
          <a:lstStyle/>
          <a:p>
            <a:fld id="{FAB96699-D708-4388-BCF2-40ADCA074DB9}" type="slidenum">
              <a:rPr lang="en-GB" smtClean="0"/>
              <a:pPr/>
              <a:t>3</a:t>
            </a:fld>
            <a:endParaRPr lang="en-GB" dirty="0"/>
          </a:p>
        </p:txBody>
      </p:sp>
      <p:sp>
        <p:nvSpPr>
          <p:cNvPr id="38" name="TextBox 37"/>
          <p:cNvSpPr txBox="1"/>
          <p:nvPr/>
        </p:nvSpPr>
        <p:spPr>
          <a:xfrm>
            <a:off x="3756371" y="1267811"/>
            <a:ext cx="5336891" cy="1600438"/>
          </a:xfrm>
          <a:prstGeom prst="rect">
            <a:avLst/>
          </a:prstGeom>
          <a:solidFill>
            <a:srgbClr val="FFFFFF"/>
          </a:solidFill>
        </p:spPr>
        <p:txBody>
          <a:bodyPr wrap="square" rtlCol="0">
            <a:spAutoFit/>
          </a:bodyPr>
          <a:lstStyle/>
          <a:p>
            <a:r>
              <a:rPr lang="en-US" sz="1400" dirty="0">
                <a:solidFill>
                  <a:srgbClr val="00B0F0"/>
                </a:solidFill>
                <a:latin typeface="Calibri" panose="020F0502020204030204" pitchFamily="34" charset="0"/>
              </a:rPr>
              <a:t>Point 1 organization</a:t>
            </a:r>
          </a:p>
          <a:p>
            <a:pPr algn="just"/>
            <a:r>
              <a:rPr lang="en-US" sz="1200" dirty="0">
                <a:solidFill>
                  <a:srgbClr val="4F5D75"/>
                </a:solidFill>
                <a:latin typeface="Calibri" panose="020F0502020204030204" pitchFamily="34" charset="0"/>
              </a:rPr>
              <a:t>P1 is shared between </a:t>
            </a:r>
            <a:r>
              <a:rPr lang="en-US" sz="1200" dirty="0">
                <a:solidFill>
                  <a:srgbClr val="4F5D75"/>
                </a:solidFill>
                <a:latin typeface="Calibri" panose="020F0502020204030204" pitchFamily="34" charset="0"/>
                <a:hlinkClick r:id="rId3"/>
              </a:rPr>
              <a:t>ATLAS</a:t>
            </a:r>
            <a:r>
              <a:rPr lang="en-US" sz="1200" dirty="0">
                <a:solidFill>
                  <a:srgbClr val="4F5D75"/>
                </a:solidFill>
                <a:latin typeface="Calibri" panose="020F0502020204030204" pitchFamily="34" charset="0"/>
              </a:rPr>
              <a:t>, </a:t>
            </a:r>
            <a:r>
              <a:rPr lang="en-US" sz="1200" dirty="0">
                <a:solidFill>
                  <a:srgbClr val="4F5D75"/>
                </a:solidFill>
                <a:latin typeface="Calibri" panose="020F0502020204030204" pitchFamily="34" charset="0"/>
                <a:hlinkClick r:id="rId4"/>
              </a:rPr>
              <a:t>complementary forward detectors, </a:t>
            </a:r>
            <a:r>
              <a:rPr lang="en-US" sz="1200" dirty="0">
                <a:solidFill>
                  <a:srgbClr val="4F5D75"/>
                </a:solidFill>
                <a:latin typeface="Calibri" panose="020F0502020204030204" pitchFamily="34" charset="0"/>
              </a:rPr>
              <a:t>as well as the </a:t>
            </a:r>
            <a:r>
              <a:rPr lang="en-US" sz="1200" dirty="0">
                <a:solidFill>
                  <a:srgbClr val="4F5D75"/>
                </a:solidFill>
                <a:latin typeface="Calibri" panose="020F0502020204030204" pitchFamily="34" charset="0"/>
                <a:hlinkClick r:id="rId5"/>
              </a:rPr>
              <a:t>TI18 neutrino detector </a:t>
            </a:r>
            <a:r>
              <a:rPr lang="en-US" sz="1200" dirty="0">
                <a:solidFill>
                  <a:srgbClr val="4F5D75"/>
                </a:solidFill>
                <a:latin typeface="Calibri" panose="020F0502020204030204" pitchFamily="34" charset="0"/>
              </a:rPr>
              <a:t>and </a:t>
            </a:r>
            <a:r>
              <a:rPr lang="en-US" sz="1200" dirty="0" err="1">
                <a:solidFill>
                  <a:srgbClr val="4F5D75"/>
                </a:solidFill>
                <a:latin typeface="Calibri" panose="020F0502020204030204" pitchFamily="34" charset="0"/>
                <a:hlinkClick r:id="rId6"/>
              </a:rPr>
              <a:t>Faser</a:t>
            </a:r>
            <a:r>
              <a:rPr lang="en-US" sz="1200" dirty="0">
                <a:solidFill>
                  <a:srgbClr val="4F5D75"/>
                </a:solidFill>
                <a:latin typeface="Calibri" panose="020F0502020204030204" pitchFamily="34" charset="0"/>
              </a:rPr>
              <a:t> (located in the LHC tunnel </a:t>
            </a:r>
            <a:r>
              <a:rPr lang="en-GB" sz="1200" dirty="0">
                <a:solidFill>
                  <a:srgbClr val="4F5D75"/>
                </a:solidFill>
                <a:latin typeface="Calibri" panose="020F0502020204030204" pitchFamily="34" charset="0"/>
              </a:rPr>
              <a:t>far away from the interaction point</a:t>
            </a:r>
            <a:r>
              <a:rPr lang="en-US" sz="1200" dirty="0">
                <a:solidFill>
                  <a:srgbClr val="4F5D75"/>
                </a:solidFill>
                <a:latin typeface="Calibri" panose="020F0502020204030204" pitchFamily="34" charset="0"/>
              </a:rPr>
              <a:t>), </a:t>
            </a:r>
            <a:r>
              <a:rPr lang="en-US" sz="1200" dirty="0">
                <a:solidFill>
                  <a:srgbClr val="4F5D75"/>
                </a:solidFill>
                <a:latin typeface="Calibri" panose="020F0502020204030204" pitchFamily="34" charset="0"/>
                <a:hlinkClick r:id="rId7"/>
              </a:rPr>
              <a:t>LHC Machine</a:t>
            </a:r>
            <a:r>
              <a:rPr lang="en-US" sz="1200" dirty="0">
                <a:solidFill>
                  <a:srgbClr val="4F5D75"/>
                </a:solidFill>
                <a:latin typeface="Calibri" panose="020F0502020204030204" pitchFamily="34" charset="0"/>
              </a:rPr>
              <a:t>, </a:t>
            </a:r>
            <a:r>
              <a:rPr lang="en-US" sz="1200" dirty="0">
                <a:solidFill>
                  <a:srgbClr val="4F5D75"/>
                </a:solidFill>
                <a:latin typeface="Calibri" panose="020F0502020204030204" pitchFamily="34" charset="0"/>
                <a:hlinkClick r:id="rId8"/>
              </a:rPr>
              <a:t>SPS</a:t>
            </a:r>
            <a:r>
              <a:rPr lang="en-US" sz="1200" dirty="0">
                <a:solidFill>
                  <a:srgbClr val="4F5D75"/>
                </a:solidFill>
                <a:latin typeface="Calibri" panose="020F0502020204030204" pitchFamily="34" charset="0"/>
              </a:rPr>
              <a:t> BA6, and </a:t>
            </a:r>
            <a:r>
              <a:rPr lang="en-US" sz="1200" dirty="0">
                <a:solidFill>
                  <a:srgbClr val="4F5D75"/>
                </a:solidFill>
                <a:latin typeface="Calibri" panose="020F0502020204030204" pitchFamily="34" charset="0"/>
                <a:hlinkClick r:id="rId9"/>
              </a:rPr>
              <a:t>IdeaSquare</a:t>
            </a:r>
            <a:r>
              <a:rPr lang="en-US" sz="1200" dirty="0">
                <a:solidFill>
                  <a:srgbClr val="4F5D75"/>
                </a:solidFill>
                <a:latin typeface="Calibri" panose="020F0502020204030204" pitchFamily="34" charset="0"/>
              </a:rPr>
              <a:t>. </a:t>
            </a:r>
          </a:p>
          <a:p>
            <a:pPr algn="just"/>
            <a:r>
              <a:rPr lang="en-US" sz="1200" dirty="0">
                <a:solidFill>
                  <a:srgbClr val="4F5D75"/>
                </a:solidFill>
                <a:latin typeface="Calibri" panose="020F0502020204030204" pitchFamily="34" charset="0"/>
              </a:rPr>
              <a:t>Currently, our neighbors, which will then be integrated to P1 is the HL-LHC excavation work project. </a:t>
            </a:r>
            <a:r>
              <a:rPr lang="en-GB" sz="1200" dirty="0">
                <a:solidFill>
                  <a:srgbClr val="4F5D75"/>
                </a:solidFill>
                <a:latin typeface="Calibri" panose="020F0502020204030204" pitchFamily="34" charset="0"/>
              </a:rPr>
              <a:t>The HL-LHC will increase the initial luminosity about a factor of seven, resulting in an increased number of collisions (200 collisions per beam crossing), which will enable ATLAS to spot new or rare physics processes. </a:t>
            </a: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391" y="1316565"/>
            <a:ext cx="3547524" cy="4848739"/>
          </a:xfrm>
          <a:prstGeom prst="rect">
            <a:avLst/>
          </a:prstGeom>
        </p:spPr>
      </p:pic>
      <p:sp>
        <p:nvSpPr>
          <p:cNvPr id="7" name="TextBox 6"/>
          <p:cNvSpPr txBox="1"/>
          <p:nvPr/>
        </p:nvSpPr>
        <p:spPr>
          <a:xfrm>
            <a:off x="1817679" y="4727253"/>
            <a:ext cx="817375" cy="215444"/>
          </a:xfrm>
          <a:prstGeom prst="rect">
            <a:avLst/>
          </a:prstGeom>
          <a:solidFill>
            <a:schemeClr val="bg1"/>
          </a:solidFill>
        </p:spPr>
        <p:txBody>
          <a:bodyPr wrap="square" rtlCol="0">
            <a:spAutoFit/>
          </a:bodyPr>
          <a:lstStyle/>
          <a:p>
            <a:pPr algn="ctr"/>
            <a:r>
              <a:rPr lang="en-US" sz="800" b="1" dirty="0">
                <a:solidFill>
                  <a:srgbClr val="C00000"/>
                </a:solidFill>
              </a:rPr>
              <a:t>IdeaSquare</a:t>
            </a:r>
            <a:endParaRPr lang="en-GB" sz="800" b="1" dirty="0">
              <a:solidFill>
                <a:srgbClr val="C00000"/>
              </a:solidFill>
            </a:endParaRPr>
          </a:p>
        </p:txBody>
      </p:sp>
      <p:sp>
        <p:nvSpPr>
          <p:cNvPr id="9" name="TextBox 8"/>
          <p:cNvSpPr txBox="1"/>
          <p:nvPr/>
        </p:nvSpPr>
        <p:spPr>
          <a:xfrm>
            <a:off x="596216" y="3982128"/>
            <a:ext cx="648072" cy="215444"/>
          </a:xfrm>
          <a:prstGeom prst="rect">
            <a:avLst/>
          </a:prstGeom>
          <a:solidFill>
            <a:schemeClr val="bg1"/>
          </a:solidFill>
        </p:spPr>
        <p:txBody>
          <a:bodyPr wrap="square" rtlCol="0">
            <a:spAutoFit/>
          </a:bodyPr>
          <a:lstStyle/>
          <a:p>
            <a:r>
              <a:rPr lang="en-US" sz="800" b="1" dirty="0">
                <a:solidFill>
                  <a:srgbClr val="C00000"/>
                </a:solidFill>
              </a:rPr>
              <a:t>SPS BA6</a:t>
            </a:r>
            <a:endParaRPr lang="en-GB" sz="800" b="1" dirty="0">
              <a:solidFill>
                <a:srgbClr val="C00000"/>
              </a:solidFill>
            </a:endParaRPr>
          </a:p>
        </p:txBody>
      </p:sp>
      <p:sp>
        <p:nvSpPr>
          <p:cNvPr id="10" name="TextBox 9"/>
          <p:cNvSpPr txBox="1"/>
          <p:nvPr/>
        </p:nvSpPr>
        <p:spPr>
          <a:xfrm>
            <a:off x="2195520" y="4089850"/>
            <a:ext cx="567680" cy="215444"/>
          </a:xfrm>
          <a:prstGeom prst="rect">
            <a:avLst/>
          </a:prstGeom>
          <a:solidFill>
            <a:schemeClr val="bg1"/>
          </a:solidFill>
        </p:spPr>
        <p:txBody>
          <a:bodyPr wrap="square" rtlCol="0">
            <a:spAutoFit/>
          </a:bodyPr>
          <a:lstStyle/>
          <a:p>
            <a:r>
              <a:rPr lang="en-US" sz="800" b="1" dirty="0">
                <a:solidFill>
                  <a:srgbClr val="C00000"/>
                </a:solidFill>
              </a:rPr>
              <a:t>ATLAS</a:t>
            </a:r>
            <a:endParaRPr lang="en-GB" sz="800" b="1" dirty="0">
              <a:solidFill>
                <a:srgbClr val="C00000"/>
              </a:solidFill>
            </a:endParaRPr>
          </a:p>
        </p:txBody>
      </p:sp>
      <p:sp>
        <p:nvSpPr>
          <p:cNvPr id="11" name="TextBox 10"/>
          <p:cNvSpPr txBox="1"/>
          <p:nvPr/>
        </p:nvSpPr>
        <p:spPr>
          <a:xfrm>
            <a:off x="1932856" y="2989168"/>
            <a:ext cx="415280" cy="215444"/>
          </a:xfrm>
          <a:prstGeom prst="rect">
            <a:avLst/>
          </a:prstGeom>
          <a:solidFill>
            <a:schemeClr val="bg1"/>
          </a:solidFill>
        </p:spPr>
        <p:txBody>
          <a:bodyPr wrap="square" rtlCol="0">
            <a:spAutoFit/>
          </a:bodyPr>
          <a:lstStyle/>
          <a:p>
            <a:r>
              <a:rPr lang="en-US" sz="800" b="1" dirty="0">
                <a:solidFill>
                  <a:srgbClr val="C00000"/>
                </a:solidFill>
              </a:rPr>
              <a:t>LHC</a:t>
            </a:r>
            <a:endParaRPr lang="en-GB" sz="800" b="1" dirty="0">
              <a:solidFill>
                <a:srgbClr val="C00000"/>
              </a:solidFill>
            </a:endParaRPr>
          </a:p>
        </p:txBody>
      </p:sp>
      <p:sp>
        <p:nvSpPr>
          <p:cNvPr id="12" name="TextBox 11"/>
          <p:cNvSpPr txBox="1"/>
          <p:nvPr/>
        </p:nvSpPr>
        <p:spPr>
          <a:xfrm>
            <a:off x="2882803" y="4060376"/>
            <a:ext cx="467600" cy="215444"/>
          </a:xfrm>
          <a:prstGeom prst="rect">
            <a:avLst/>
          </a:prstGeom>
          <a:solidFill>
            <a:schemeClr val="bg1"/>
          </a:solidFill>
        </p:spPr>
        <p:txBody>
          <a:bodyPr wrap="square" rtlCol="0">
            <a:spAutoFit/>
          </a:bodyPr>
          <a:lstStyle/>
          <a:p>
            <a:r>
              <a:rPr lang="en-US" sz="800" b="1" dirty="0">
                <a:solidFill>
                  <a:srgbClr val="C00000"/>
                </a:solidFill>
              </a:rPr>
              <a:t>ACR</a:t>
            </a:r>
            <a:endParaRPr lang="en-GB" sz="800" b="1" dirty="0">
              <a:solidFill>
                <a:srgbClr val="C00000"/>
              </a:solidFill>
            </a:endParaRPr>
          </a:p>
        </p:txBody>
      </p:sp>
      <p:cxnSp>
        <p:nvCxnSpPr>
          <p:cNvPr id="13" name="Straight Connector 12"/>
          <p:cNvCxnSpPr/>
          <p:nvPr/>
        </p:nvCxnSpPr>
        <p:spPr>
          <a:xfrm flipV="1">
            <a:off x="3114798" y="4277644"/>
            <a:ext cx="107341" cy="1356296"/>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H="1">
            <a:off x="2558605" y="4294938"/>
            <a:ext cx="667482" cy="0"/>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09047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496" y="44624"/>
            <a:ext cx="7524751" cy="523220"/>
          </a:xfrm>
        </p:spPr>
        <p:txBody>
          <a:bodyPr/>
          <a:lstStyle/>
          <a:p>
            <a:r>
              <a:rPr lang="en-GB" dirty="0"/>
              <a:t>Visit step by step</a:t>
            </a:r>
          </a:p>
        </p:txBody>
      </p:sp>
      <p:sp>
        <p:nvSpPr>
          <p:cNvPr id="4" name="Text Placeholder 3"/>
          <p:cNvSpPr>
            <a:spLocks noGrp="1"/>
          </p:cNvSpPr>
          <p:nvPr>
            <p:ph type="body" sz="quarter" idx="11"/>
          </p:nvPr>
        </p:nvSpPr>
        <p:spPr>
          <a:xfrm>
            <a:off x="107504" y="548680"/>
            <a:ext cx="7524751" cy="400110"/>
          </a:xfrm>
        </p:spPr>
        <p:txBody>
          <a:bodyPr/>
          <a:lstStyle/>
          <a:p>
            <a:r>
              <a:rPr lang="en-GB" sz="2000" dirty="0">
                <a:solidFill>
                  <a:schemeClr val="accent6">
                    <a:lumMod val="50000"/>
                    <a:lumOff val="50000"/>
                  </a:schemeClr>
                </a:solidFill>
              </a:rPr>
              <a:t>LS2 Planning – Example</a:t>
            </a:r>
          </a:p>
        </p:txBody>
      </p:sp>
      <p:sp>
        <p:nvSpPr>
          <p:cNvPr id="5" name="Slide Number Placeholder 4"/>
          <p:cNvSpPr>
            <a:spLocks noGrp="1"/>
          </p:cNvSpPr>
          <p:nvPr>
            <p:ph type="sldNum" sz="quarter" idx="15"/>
          </p:nvPr>
        </p:nvSpPr>
        <p:spPr>
          <a:xfrm>
            <a:off x="7051104" y="6467847"/>
            <a:ext cx="2057400" cy="365125"/>
          </a:xfrm>
        </p:spPr>
        <p:txBody>
          <a:bodyPr/>
          <a:lstStyle/>
          <a:p>
            <a:fld id="{FAB96699-D708-4388-BCF2-40ADCA074DB9}" type="slidenum">
              <a:rPr lang="en-GB" smtClean="0"/>
              <a:pPr/>
              <a:t>4</a:t>
            </a:fld>
            <a:endParaRPr lang="en-GB" dirty="0"/>
          </a:p>
        </p:txBody>
      </p:sp>
      <p:sp>
        <p:nvSpPr>
          <p:cNvPr id="38" name="TextBox 37"/>
          <p:cNvSpPr txBox="1"/>
          <p:nvPr/>
        </p:nvSpPr>
        <p:spPr>
          <a:xfrm>
            <a:off x="482391" y="5105741"/>
            <a:ext cx="8103073" cy="1415772"/>
          </a:xfrm>
          <a:prstGeom prst="rect">
            <a:avLst/>
          </a:prstGeom>
          <a:solidFill>
            <a:srgbClr val="FFFFFF"/>
          </a:solidFill>
        </p:spPr>
        <p:txBody>
          <a:bodyPr wrap="square" rtlCol="0">
            <a:spAutoFit/>
          </a:bodyPr>
          <a:lstStyle/>
          <a:p>
            <a:pPr algn="just"/>
            <a:endParaRPr lang="en-GB" sz="1200" dirty="0">
              <a:solidFill>
                <a:srgbClr val="4F5D75"/>
              </a:solidFill>
              <a:latin typeface="Calibri" panose="020F0502020204030204" pitchFamily="34" charset="0"/>
            </a:endParaRPr>
          </a:p>
          <a:p>
            <a:r>
              <a:rPr lang="en-GB" sz="1200" dirty="0">
                <a:solidFill>
                  <a:srgbClr val="4F5D75"/>
                </a:solidFill>
                <a:latin typeface="Calibri" panose="020F0502020204030204" pitchFamily="34" charset="0"/>
              </a:rPr>
              <a:t>The LS2 planning is evolving during the time taking into consideration all activities which occurs during LS2</a:t>
            </a:r>
          </a:p>
          <a:p>
            <a:pPr marL="171450" indent="-171450" algn="just" fontAlgn="base">
              <a:buFont typeface="Arial" panose="020B0604020202020204" pitchFamily="34" charset="0"/>
              <a:buChar char="•"/>
            </a:pPr>
            <a:r>
              <a:rPr lang="en-GB" sz="1200" dirty="0">
                <a:solidFill>
                  <a:srgbClr val="4F5D75"/>
                </a:solidFill>
                <a:latin typeface="Calibri" panose="020F0502020204030204" pitchFamily="34" charset="0"/>
              </a:rPr>
              <a:t>Maintenance and consolidation of detector elements </a:t>
            </a:r>
          </a:p>
          <a:p>
            <a:pPr marL="171450" indent="-171450" algn="just" fontAlgn="base">
              <a:buFont typeface="Arial" panose="020B0604020202020204" pitchFamily="34" charset="0"/>
              <a:buChar char="•"/>
            </a:pPr>
            <a:r>
              <a:rPr lang="en-GB" sz="1200" dirty="0">
                <a:solidFill>
                  <a:srgbClr val="4F5D75"/>
                </a:solidFill>
                <a:latin typeface="Calibri" panose="020F0502020204030204" pitchFamily="34" charset="0"/>
              </a:rPr>
              <a:t>Installation of new electronics, trigger and detector components aimed to radiation-hardness, finer granularity and faster readout, as a first step to prepare ATLAS for the </a:t>
            </a:r>
            <a:r>
              <a:rPr lang="en-GB" sz="1200" dirty="0">
                <a:solidFill>
                  <a:srgbClr val="4F5D75"/>
                </a:solidFill>
                <a:latin typeface="Calibri" panose="020F0502020204030204" pitchFamily="34" charset="0"/>
                <a:hlinkClick r:id="rId3"/>
              </a:rPr>
              <a:t>High-Luminosity LHC</a:t>
            </a:r>
            <a:r>
              <a:rPr lang="en-GB" sz="1200" dirty="0">
                <a:solidFill>
                  <a:srgbClr val="4F5D75"/>
                </a:solidFill>
                <a:latin typeface="Calibri" panose="020F0502020204030204" pitchFamily="34" charset="0"/>
              </a:rPr>
              <a:t> (HL-LHC).</a:t>
            </a:r>
          </a:p>
          <a:p>
            <a:pPr algn="just" fontAlgn="base"/>
            <a:endParaRPr lang="en-GB" sz="1200" dirty="0">
              <a:solidFill>
                <a:srgbClr val="4F5D75"/>
              </a:solidFill>
              <a:latin typeface="Calibri" panose="020F0502020204030204" pitchFamily="34" charset="0"/>
            </a:endParaRPr>
          </a:p>
          <a:p>
            <a:pPr algn="just" fontAlgn="base"/>
            <a:r>
              <a:rPr lang="en-GB" sz="1200" dirty="0">
                <a:solidFill>
                  <a:srgbClr val="4F5D75"/>
                </a:solidFill>
                <a:latin typeface="Calibri" panose="020F0502020204030204" pitchFamily="34" charset="0"/>
              </a:rPr>
              <a:t>While most of these new systems will be installed during the next long shutdown (LS3) – some will already see service in Run 3!</a:t>
            </a:r>
            <a:endParaRPr lang="en-US" sz="1200" dirty="0">
              <a:solidFill>
                <a:srgbClr val="FF0000"/>
              </a:solidFill>
              <a:latin typeface="Calibri" panose="020F0502020204030204" pitchFamily="34" charset="0"/>
            </a:endParaRPr>
          </a:p>
        </p:txBody>
      </p:sp>
      <p:pic>
        <p:nvPicPr>
          <p:cNvPr id="7" name="Picture 6"/>
          <p:cNvPicPr>
            <a:picLocks noChangeAspect="1"/>
          </p:cNvPicPr>
          <p:nvPr/>
        </p:nvPicPr>
        <p:blipFill rotWithShape="1">
          <a:blip r:embed="rId4"/>
          <a:srcRect l="56502" t="27720" r="6880" b="23771"/>
          <a:stretch/>
        </p:blipFill>
        <p:spPr>
          <a:xfrm>
            <a:off x="9947" y="1026466"/>
            <a:ext cx="9001000" cy="3726220"/>
          </a:xfrm>
          <a:prstGeom prst="rect">
            <a:avLst/>
          </a:prstGeom>
        </p:spPr>
      </p:pic>
      <p:sp>
        <p:nvSpPr>
          <p:cNvPr id="8" name="TextBox 7"/>
          <p:cNvSpPr txBox="1"/>
          <p:nvPr/>
        </p:nvSpPr>
        <p:spPr>
          <a:xfrm>
            <a:off x="94184" y="4724753"/>
            <a:ext cx="7128792" cy="261610"/>
          </a:xfrm>
          <a:prstGeom prst="rect">
            <a:avLst/>
          </a:prstGeom>
          <a:noFill/>
        </p:spPr>
        <p:txBody>
          <a:bodyPr wrap="square" rtlCol="0">
            <a:spAutoFit/>
          </a:bodyPr>
          <a:lstStyle/>
          <a:p>
            <a:r>
              <a:rPr lang="fr-CH" sz="1050" i="1" dirty="0" err="1"/>
              <a:t>Courtesy</a:t>
            </a:r>
            <a:r>
              <a:rPr lang="fr-CH" sz="1050" i="1" dirty="0"/>
              <a:t> of Joffrey Malaquin – ATLAS </a:t>
            </a:r>
            <a:r>
              <a:rPr lang="fr-CH" sz="1050" i="1" dirty="0" err="1"/>
              <a:t>Week</a:t>
            </a:r>
            <a:r>
              <a:rPr lang="fr-CH" sz="1050" i="1" dirty="0"/>
              <a:t> – 24.02.20</a:t>
            </a:r>
          </a:p>
        </p:txBody>
      </p:sp>
    </p:spTree>
    <p:extLst>
      <p:ext uri="{BB962C8B-B14F-4D97-AF65-F5344CB8AC3E}">
        <p14:creationId xmlns:p14="http://schemas.microsoft.com/office/powerpoint/2010/main" val="369035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496" y="44624"/>
            <a:ext cx="7524751" cy="523220"/>
          </a:xfrm>
        </p:spPr>
        <p:txBody>
          <a:bodyPr/>
          <a:lstStyle/>
          <a:p>
            <a:r>
              <a:rPr lang="en-GB" dirty="0"/>
              <a:t>Visit step by step</a:t>
            </a:r>
          </a:p>
        </p:txBody>
      </p:sp>
      <p:sp>
        <p:nvSpPr>
          <p:cNvPr id="4" name="Text Placeholder 3"/>
          <p:cNvSpPr>
            <a:spLocks noGrp="1"/>
          </p:cNvSpPr>
          <p:nvPr>
            <p:ph type="body" sz="quarter" idx="11"/>
          </p:nvPr>
        </p:nvSpPr>
        <p:spPr>
          <a:xfrm>
            <a:off x="107504" y="548680"/>
            <a:ext cx="7524751" cy="400110"/>
          </a:xfrm>
        </p:spPr>
        <p:txBody>
          <a:bodyPr/>
          <a:lstStyle/>
          <a:p>
            <a:r>
              <a:rPr lang="en-GB" sz="2000" dirty="0">
                <a:solidFill>
                  <a:schemeClr val="accent6">
                    <a:lumMod val="50000"/>
                    <a:lumOff val="50000"/>
                  </a:schemeClr>
                </a:solidFill>
              </a:rPr>
              <a:t>Outside</a:t>
            </a:r>
          </a:p>
        </p:txBody>
      </p:sp>
      <p:sp>
        <p:nvSpPr>
          <p:cNvPr id="5" name="Slide Number Placeholder 4"/>
          <p:cNvSpPr>
            <a:spLocks noGrp="1"/>
          </p:cNvSpPr>
          <p:nvPr>
            <p:ph type="sldNum" sz="quarter" idx="15"/>
          </p:nvPr>
        </p:nvSpPr>
        <p:spPr>
          <a:xfrm>
            <a:off x="7051104" y="6467847"/>
            <a:ext cx="2057400" cy="365125"/>
          </a:xfrm>
        </p:spPr>
        <p:txBody>
          <a:bodyPr/>
          <a:lstStyle/>
          <a:p>
            <a:fld id="{FAB96699-D708-4388-BCF2-40ADCA074DB9}" type="slidenum">
              <a:rPr lang="en-GB" smtClean="0"/>
              <a:pPr/>
              <a:t>5</a:t>
            </a:fld>
            <a:endParaRPr lang="en-GB" dirty="0"/>
          </a:p>
        </p:txBody>
      </p:sp>
      <p:sp>
        <p:nvSpPr>
          <p:cNvPr id="38" name="TextBox 37"/>
          <p:cNvSpPr txBox="1"/>
          <p:nvPr/>
        </p:nvSpPr>
        <p:spPr>
          <a:xfrm>
            <a:off x="3347864" y="967745"/>
            <a:ext cx="5513888" cy="5693866"/>
          </a:xfrm>
          <a:prstGeom prst="rect">
            <a:avLst/>
          </a:prstGeom>
          <a:solidFill>
            <a:srgbClr val="FFFFFF"/>
          </a:solidFill>
        </p:spPr>
        <p:txBody>
          <a:bodyPr wrap="square" rtlCol="0">
            <a:spAutoFit/>
          </a:bodyPr>
          <a:lstStyle/>
          <a:p>
            <a:pPr lvl="0"/>
            <a:r>
              <a:rPr lang="en-GB" sz="1400" dirty="0">
                <a:solidFill>
                  <a:srgbClr val="00B0F0"/>
                </a:solidFill>
                <a:latin typeface="Calibri" panose="020F0502020204030204" pitchFamily="34" charset="0"/>
              </a:rPr>
              <a:t>B0 coil </a:t>
            </a:r>
          </a:p>
          <a:p>
            <a:pPr lvl="0" algn="just"/>
            <a:r>
              <a:rPr lang="en-GB" sz="1200" dirty="0">
                <a:latin typeface="Calibri" panose="020F0502020204030204" pitchFamily="34" charset="0"/>
              </a:rPr>
              <a:t>The </a:t>
            </a:r>
            <a:r>
              <a:rPr lang="en-GB" sz="1200" dirty="0">
                <a:latin typeface="Calibri" panose="020F0502020204030204" pitchFamily="34" charset="0"/>
                <a:hlinkClick r:id="rId3"/>
              </a:rPr>
              <a:t>first fully functional prototype</a:t>
            </a:r>
            <a:r>
              <a:rPr lang="en-GB" sz="1200" dirty="0">
                <a:latin typeface="Calibri" panose="020F0502020204030204" pitchFamily="34" charset="0"/>
              </a:rPr>
              <a:t> of the large coils that form the barrel toroid magnet of ATLAS. </a:t>
            </a:r>
          </a:p>
          <a:p>
            <a:pPr lvl="0" algn="just"/>
            <a:r>
              <a:rPr lang="en-GB" sz="1200" dirty="0">
                <a:latin typeface="Calibri" panose="020F0502020204030204" pitchFamily="34" charset="0"/>
              </a:rPr>
              <a:t>Its length is almost 1/3 shorter (9 m) than the full-scale one (25 m). </a:t>
            </a:r>
          </a:p>
          <a:p>
            <a:pPr lvl="0" algn="just"/>
            <a:r>
              <a:rPr lang="en-GB" sz="1200" dirty="0">
                <a:latin typeface="Calibri" panose="020F0502020204030204" pitchFamily="34" charset="0"/>
              </a:rPr>
              <a:t>The 8 superconducting coils installed in the ATLAS experimental cavern are the largest ones in the world.</a:t>
            </a:r>
          </a:p>
          <a:p>
            <a:pPr marL="171450" lvl="0" indent="-171450" algn="just">
              <a:buFontTx/>
              <a:buChar char="-"/>
            </a:pPr>
            <a:endParaRPr lang="en-US" sz="1200" dirty="0">
              <a:latin typeface="Calibri" panose="020F0502020204030204" pitchFamily="34" charset="0"/>
            </a:endParaRPr>
          </a:p>
          <a:p>
            <a:pPr marL="171450" lvl="0" indent="-171450" algn="just">
              <a:buFontTx/>
              <a:buChar char="-"/>
            </a:pPr>
            <a:endParaRPr lang="en-US" sz="1200" dirty="0">
              <a:latin typeface="Calibri" panose="020F0502020204030204" pitchFamily="34" charset="0"/>
            </a:endParaRPr>
          </a:p>
          <a:p>
            <a:pPr lvl="0" algn="just"/>
            <a:endParaRPr lang="en-GB" sz="1200" dirty="0">
              <a:latin typeface="Calibri" panose="020F0502020204030204" pitchFamily="34" charset="0"/>
            </a:endParaRPr>
          </a:p>
          <a:p>
            <a:pPr lvl="0" algn="just"/>
            <a:r>
              <a:rPr lang="en-GB" sz="1400" dirty="0">
                <a:solidFill>
                  <a:srgbClr val="00B0F0"/>
                </a:solidFill>
                <a:latin typeface="Calibri" panose="020F0502020204030204" pitchFamily="34" charset="0"/>
              </a:rPr>
              <a:t>Painting on the wall </a:t>
            </a:r>
          </a:p>
          <a:p>
            <a:pPr lvl="0" algn="just"/>
            <a:r>
              <a:rPr lang="en-GB" sz="1200" dirty="0">
                <a:latin typeface="Calibri" panose="020F0502020204030204" pitchFamily="34" charset="0"/>
              </a:rPr>
              <a:t>Artistic view of an event recorded by ATLAS. The dimension is about 1/2 of the real detector. </a:t>
            </a:r>
          </a:p>
          <a:p>
            <a:pPr lvl="0" algn="just"/>
            <a:endParaRPr lang="en-GB" sz="1200" dirty="0">
              <a:latin typeface="Calibri" panose="020F0502020204030204" pitchFamily="34" charset="0"/>
            </a:endParaRPr>
          </a:p>
          <a:p>
            <a:pPr lvl="0" algn="just"/>
            <a:r>
              <a:rPr lang="en-US" sz="1200" dirty="0">
                <a:latin typeface="Calibri" panose="020F0502020204030204" pitchFamily="34" charset="0"/>
              </a:rPr>
              <a:t>ATLAS is one of the four major experiments of the </a:t>
            </a:r>
            <a:r>
              <a:rPr lang="en-US" sz="1200" dirty="0">
                <a:latin typeface="Calibri" panose="020F0502020204030204" pitchFamily="34" charset="0"/>
                <a:hlinkClick r:id="rId4"/>
              </a:rPr>
              <a:t>Large Hadron Collider</a:t>
            </a:r>
            <a:r>
              <a:rPr lang="en-US" sz="1200" dirty="0">
                <a:latin typeface="Calibri" panose="020F0502020204030204" pitchFamily="34" charset="0"/>
              </a:rPr>
              <a:t> (LHC) at </a:t>
            </a:r>
            <a:r>
              <a:rPr lang="en-US" sz="1200" dirty="0">
                <a:latin typeface="Calibri" panose="020F0502020204030204" pitchFamily="34" charset="0"/>
                <a:hlinkClick r:id="rId5"/>
              </a:rPr>
              <a:t>CERN</a:t>
            </a:r>
            <a:r>
              <a:rPr lang="en-US" sz="1200" dirty="0">
                <a:latin typeface="Calibri" panose="020F0502020204030204" pitchFamily="34" charset="0"/>
              </a:rPr>
              <a:t>. </a:t>
            </a:r>
            <a:r>
              <a:rPr lang="en-GB" sz="1200" dirty="0">
                <a:latin typeface="Calibri" panose="020F0502020204030204" pitchFamily="34" charset="0"/>
              </a:rPr>
              <a:t>ATLAS looks like a gigantic microscope with a camera that can take 40 million pictures of 100 million pixels per second. </a:t>
            </a:r>
            <a:r>
              <a:rPr lang="en-US" sz="1200" dirty="0">
                <a:latin typeface="Calibri" panose="020F0502020204030204" pitchFamily="34" charset="0"/>
              </a:rPr>
              <a:t>It is a general-purpose detector designed to cover the widest possible range of physics at the LHC and run by an international collaboration.</a:t>
            </a:r>
          </a:p>
          <a:p>
            <a:pPr algn="just"/>
            <a:endParaRPr lang="en-US" sz="1200" dirty="0">
              <a:latin typeface="Calibri" panose="020F0502020204030204" pitchFamily="34" charset="0"/>
            </a:endParaRPr>
          </a:p>
          <a:p>
            <a:pPr algn="just"/>
            <a:r>
              <a:rPr lang="en-US" sz="1200" dirty="0">
                <a:latin typeface="Calibri" panose="020F0502020204030204" pitchFamily="34" charset="0"/>
              </a:rPr>
              <a:t>It is one of the largest collaborative efforts ever attempted in science. ATLAS comprises about 3000 scientists (including students), coming from 183 </a:t>
            </a:r>
            <a:r>
              <a:rPr lang="en-US" sz="1200" b="1" dirty="0">
                <a:latin typeface="Calibri" panose="020F0502020204030204" pitchFamily="34" charset="0"/>
                <a:hlinkClick r:id="rId6"/>
              </a:rPr>
              <a:t>institutions</a:t>
            </a:r>
            <a:r>
              <a:rPr lang="en-US" sz="1200" dirty="0">
                <a:latin typeface="Calibri" panose="020F0502020204030204" pitchFamily="34" charset="0"/>
              </a:rPr>
              <a:t> around the world, representing 38 countries from all continents</a:t>
            </a:r>
            <a:r>
              <a:rPr lang="en-GB" sz="1200" dirty="0">
                <a:latin typeface="Calibri" panose="020F0502020204030204" pitchFamily="34" charset="0"/>
              </a:rPr>
              <a:t> (except Antarctica, few institutes from Africa)</a:t>
            </a:r>
            <a:r>
              <a:rPr lang="en-US" sz="1200" dirty="0">
                <a:latin typeface="Calibri" panose="020F0502020204030204" pitchFamily="34" charset="0"/>
              </a:rPr>
              <a:t>. The collaboration counts also a lot of engineers, technicians and administrative staff. </a:t>
            </a:r>
          </a:p>
          <a:p>
            <a:pPr algn="just"/>
            <a:endParaRPr lang="en-US" sz="1200" dirty="0">
              <a:latin typeface="Calibri" panose="020F0502020204030204" pitchFamily="34" charset="0"/>
            </a:endParaRPr>
          </a:p>
          <a:p>
            <a:pPr algn="just"/>
            <a:r>
              <a:rPr lang="en-US" sz="1200" dirty="0">
                <a:latin typeface="Calibri" panose="020F0502020204030204" pitchFamily="34" charset="0"/>
              </a:rPr>
              <a:t>ATLAS physicists test the predictions of the </a:t>
            </a:r>
            <a:r>
              <a:rPr lang="en-US" sz="1200" b="1" dirty="0">
                <a:latin typeface="Calibri" panose="020F0502020204030204" pitchFamily="34" charset="0"/>
                <a:hlinkClick r:id="rId7"/>
              </a:rPr>
              <a:t>Standard Model</a:t>
            </a:r>
            <a:r>
              <a:rPr lang="en-US" sz="1200" dirty="0">
                <a:latin typeface="Calibri" panose="020F0502020204030204" pitchFamily="34" charset="0"/>
              </a:rPr>
              <a:t>, the theory that encapsulates our understanding about the elementary particles and their interactions. ATLAS is designed to exploit the full discovery potential and the huge range of physics opportunities that the LHC provides, pushing the frontiers of knowledge by seeking answers to fundamental questions.</a:t>
            </a:r>
          </a:p>
        </p:txBody>
      </p:sp>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l="9236" t="37647" r="9236" b="32706"/>
          <a:stretch/>
        </p:blipFill>
        <p:spPr>
          <a:xfrm>
            <a:off x="28558" y="1062939"/>
            <a:ext cx="3347864" cy="1217405"/>
          </a:xfrm>
          <a:prstGeom prst="rect">
            <a:avLst/>
          </a:prstGeom>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l="4941" t="8646" r="24647" b="32236"/>
          <a:stretch/>
        </p:blipFill>
        <p:spPr>
          <a:xfrm>
            <a:off x="40543" y="2924944"/>
            <a:ext cx="3323894" cy="2790806"/>
          </a:xfrm>
          <a:prstGeom prst="rect">
            <a:avLst/>
          </a:prstGeom>
        </p:spPr>
      </p:pic>
    </p:spTree>
    <p:extLst>
      <p:ext uri="{BB962C8B-B14F-4D97-AF65-F5344CB8AC3E}">
        <p14:creationId xmlns:p14="http://schemas.microsoft.com/office/powerpoint/2010/main" val="954570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68312" y="548680"/>
            <a:ext cx="7524751" cy="400110"/>
          </a:xfrm>
        </p:spPr>
        <p:txBody>
          <a:bodyPr/>
          <a:lstStyle/>
          <a:p>
            <a:r>
              <a:rPr lang="en-GB" sz="2000" dirty="0">
                <a:solidFill>
                  <a:schemeClr val="accent6">
                    <a:lumMod val="50000"/>
                    <a:lumOff val="50000"/>
                  </a:schemeClr>
                </a:solidFill>
              </a:rPr>
              <a:t>SDX1</a:t>
            </a:r>
          </a:p>
        </p:txBody>
      </p:sp>
      <p:sp>
        <p:nvSpPr>
          <p:cNvPr id="5" name="Slide Number Placeholder 4"/>
          <p:cNvSpPr>
            <a:spLocks noGrp="1"/>
          </p:cNvSpPr>
          <p:nvPr>
            <p:ph type="sldNum" sz="quarter" idx="15"/>
          </p:nvPr>
        </p:nvSpPr>
        <p:spPr/>
        <p:txBody>
          <a:bodyPr/>
          <a:lstStyle/>
          <a:p>
            <a:fld id="{FAB96699-D708-4388-BCF2-40ADCA074DB9}" type="slidenum">
              <a:rPr lang="en-GB" smtClean="0"/>
              <a:pPr/>
              <a:t>6</a:t>
            </a:fld>
            <a:endParaRPr lang="en-GB" dirty="0"/>
          </a:p>
        </p:txBody>
      </p:sp>
      <p:sp>
        <p:nvSpPr>
          <p:cNvPr id="19" name="TextBox 18"/>
          <p:cNvSpPr txBox="1"/>
          <p:nvPr/>
        </p:nvSpPr>
        <p:spPr>
          <a:xfrm>
            <a:off x="3419872" y="1000274"/>
            <a:ext cx="5472608" cy="5740033"/>
          </a:xfrm>
          <a:prstGeom prst="rect">
            <a:avLst/>
          </a:prstGeom>
          <a:solidFill>
            <a:srgbClr val="FFFFFF"/>
          </a:solidFill>
        </p:spPr>
        <p:txBody>
          <a:bodyPr wrap="square" rtlCol="0">
            <a:spAutoFit/>
          </a:bodyPr>
          <a:lstStyle/>
          <a:p>
            <a:pPr marL="0" lvl="1"/>
            <a:r>
              <a:rPr lang="en-GB" sz="1400" dirty="0">
                <a:solidFill>
                  <a:srgbClr val="00B0F0"/>
                </a:solidFill>
                <a:latin typeface="Calibri" panose="020F0502020204030204" pitchFamily="34" charset="0"/>
              </a:rPr>
              <a:t>Poster of Accelerators and the 4 Large Experiments</a:t>
            </a:r>
          </a:p>
          <a:p>
            <a:pPr marL="0" lvl="1" algn="just"/>
            <a:r>
              <a:rPr lang="en-US" sz="1400" b="1" dirty="0">
                <a:latin typeface="Calibri" panose="020F0502020204030204" pitchFamily="34" charset="0"/>
              </a:rPr>
              <a:t>Accelerators complex:</a:t>
            </a:r>
          </a:p>
          <a:p>
            <a:pPr marL="285750" lvl="1" indent="-285750" algn="just">
              <a:buFont typeface="Arial" panose="020B0604020202020204" pitchFamily="34" charset="0"/>
              <a:buChar char="•"/>
            </a:pPr>
            <a:r>
              <a:rPr lang="en-US" sz="1400" dirty="0">
                <a:latin typeface="Calibri" panose="020F0502020204030204" pitchFamily="34" charset="0"/>
                <a:hlinkClick r:id="rId2"/>
              </a:rPr>
              <a:t>LINAC 4</a:t>
            </a:r>
            <a:endParaRPr lang="en-US" sz="1400" dirty="0">
              <a:latin typeface="Calibri" panose="020F0502020204030204" pitchFamily="34" charset="0"/>
            </a:endParaRPr>
          </a:p>
          <a:p>
            <a:pPr marL="285750" lvl="1" indent="-285750" algn="just">
              <a:buFont typeface="Arial" panose="020B0604020202020204" pitchFamily="34" charset="0"/>
              <a:buChar char="•"/>
            </a:pPr>
            <a:r>
              <a:rPr lang="en-US" sz="1400" dirty="0">
                <a:latin typeface="Calibri" panose="020F0502020204030204" pitchFamily="34" charset="0"/>
                <a:hlinkClick r:id="rId3"/>
              </a:rPr>
              <a:t>BOOSTER</a:t>
            </a:r>
            <a:endParaRPr lang="en-US" sz="1400" dirty="0">
              <a:latin typeface="Calibri" panose="020F0502020204030204" pitchFamily="34" charset="0"/>
            </a:endParaRPr>
          </a:p>
          <a:p>
            <a:pPr marL="285750" lvl="1" indent="-285750" algn="just">
              <a:buFont typeface="Arial" panose="020B0604020202020204" pitchFamily="34" charset="0"/>
              <a:buChar char="•"/>
            </a:pPr>
            <a:r>
              <a:rPr lang="en-US" sz="1400" dirty="0">
                <a:latin typeface="Calibri" panose="020F0502020204030204" pitchFamily="34" charset="0"/>
                <a:hlinkClick r:id="rId4"/>
              </a:rPr>
              <a:t>Proton Synchrotron (PS)</a:t>
            </a:r>
            <a:endParaRPr lang="en-US" sz="1400" dirty="0">
              <a:latin typeface="Calibri" panose="020F0502020204030204" pitchFamily="34" charset="0"/>
            </a:endParaRPr>
          </a:p>
          <a:p>
            <a:pPr marL="285750" lvl="1" indent="-285750" algn="just">
              <a:buFont typeface="Arial" panose="020B0604020202020204" pitchFamily="34" charset="0"/>
              <a:buChar char="•"/>
            </a:pPr>
            <a:r>
              <a:rPr lang="en-US" sz="1400" dirty="0">
                <a:latin typeface="Calibri" panose="020F0502020204030204" pitchFamily="34" charset="0"/>
                <a:hlinkClick r:id="rId5"/>
              </a:rPr>
              <a:t>Super Proton Synchrotron (SPS)</a:t>
            </a:r>
            <a:endParaRPr lang="en-US" sz="1400" dirty="0">
              <a:latin typeface="Calibri" panose="020F0502020204030204" pitchFamily="34" charset="0"/>
            </a:endParaRPr>
          </a:p>
          <a:p>
            <a:pPr marL="285750" lvl="1" indent="-285750" algn="just">
              <a:buFont typeface="Arial" panose="020B0604020202020204" pitchFamily="34" charset="0"/>
              <a:buChar char="•"/>
            </a:pPr>
            <a:r>
              <a:rPr lang="en-US" sz="1400" dirty="0">
                <a:latin typeface="Calibri" panose="020F0502020204030204" pitchFamily="34" charset="0"/>
                <a:hlinkClick r:id="rId6"/>
              </a:rPr>
              <a:t>Large Hadron Collider (LHC)</a:t>
            </a:r>
            <a:endParaRPr lang="en-US" sz="1400" dirty="0">
              <a:latin typeface="Calibri" panose="020F0502020204030204" pitchFamily="34" charset="0"/>
            </a:endParaRPr>
          </a:p>
          <a:p>
            <a:pPr marL="0" lvl="1" algn="just"/>
            <a:r>
              <a:rPr lang="en-US" sz="1400" b="1" dirty="0">
                <a:latin typeface="Calibri" panose="020F0502020204030204" pitchFamily="34" charset="0"/>
              </a:rPr>
              <a:t>LHC experiments:</a:t>
            </a:r>
          </a:p>
          <a:p>
            <a:pPr marL="285750" lvl="1" indent="-285750" algn="just">
              <a:buFont typeface="Arial" panose="020B0604020202020204" pitchFamily="34" charset="0"/>
              <a:buChar char="•"/>
            </a:pPr>
            <a:r>
              <a:rPr lang="en-US" sz="1400" dirty="0">
                <a:latin typeface="Calibri" panose="020F0502020204030204" pitchFamily="34" charset="0"/>
                <a:hlinkClick r:id="rId7"/>
              </a:rPr>
              <a:t>ATLAS (</a:t>
            </a:r>
            <a:r>
              <a:rPr lang="en-GB" sz="1400" dirty="0">
                <a:latin typeface="Calibri" panose="020F0502020204030204" pitchFamily="34" charset="0"/>
                <a:hlinkClick r:id="rId7"/>
              </a:rPr>
              <a:t>A Toroidal LHC </a:t>
            </a:r>
            <a:r>
              <a:rPr lang="en-GB" sz="1400" dirty="0" err="1">
                <a:latin typeface="Calibri" panose="020F0502020204030204" pitchFamily="34" charset="0"/>
                <a:hlinkClick r:id="rId7"/>
              </a:rPr>
              <a:t>ApparatuS</a:t>
            </a:r>
            <a:r>
              <a:rPr lang="en-US" sz="1400" dirty="0">
                <a:latin typeface="Calibri" panose="020F0502020204030204" pitchFamily="34" charset="0"/>
                <a:hlinkClick r:id="rId7"/>
              </a:rPr>
              <a:t>)</a:t>
            </a:r>
            <a:endParaRPr lang="en-US" sz="1400" dirty="0">
              <a:latin typeface="Calibri" panose="020F0502020204030204" pitchFamily="34" charset="0"/>
            </a:endParaRPr>
          </a:p>
          <a:p>
            <a:pPr marL="285750" lvl="1" indent="-285750" algn="just">
              <a:buFont typeface="Arial" panose="020B0604020202020204" pitchFamily="34" charset="0"/>
              <a:buChar char="•"/>
            </a:pPr>
            <a:r>
              <a:rPr lang="en-US" sz="1400" dirty="0">
                <a:latin typeface="Calibri" panose="020F0502020204030204" pitchFamily="34" charset="0"/>
                <a:hlinkClick r:id="rId8"/>
              </a:rPr>
              <a:t>CMS (</a:t>
            </a:r>
            <a:r>
              <a:rPr lang="en-GB" sz="1400" dirty="0">
                <a:latin typeface="Calibri" panose="020F0502020204030204" pitchFamily="34" charset="0"/>
                <a:hlinkClick r:id="rId8"/>
              </a:rPr>
              <a:t>Compact Muon Solenoid)</a:t>
            </a:r>
            <a:endParaRPr lang="en-US" sz="1400" dirty="0">
              <a:latin typeface="Calibri" panose="020F0502020204030204" pitchFamily="34" charset="0"/>
            </a:endParaRPr>
          </a:p>
          <a:p>
            <a:pPr marL="285750" lvl="1" indent="-285750" algn="just">
              <a:buFont typeface="Arial" panose="020B0604020202020204" pitchFamily="34" charset="0"/>
              <a:buChar char="•"/>
            </a:pPr>
            <a:r>
              <a:rPr lang="en-US" sz="1400" dirty="0">
                <a:latin typeface="Calibri" panose="020F0502020204030204" pitchFamily="34" charset="0"/>
                <a:hlinkClick r:id="rId9"/>
              </a:rPr>
              <a:t>ALICE (</a:t>
            </a:r>
            <a:r>
              <a:rPr lang="en-GB" sz="1400" dirty="0">
                <a:latin typeface="Calibri" panose="020F0502020204030204" pitchFamily="34" charset="0"/>
                <a:hlinkClick r:id="rId9"/>
              </a:rPr>
              <a:t>A Large Ion Collider Experiment)</a:t>
            </a:r>
            <a:endParaRPr lang="en-US" sz="1400" dirty="0">
              <a:latin typeface="Calibri" panose="020F0502020204030204" pitchFamily="34" charset="0"/>
            </a:endParaRPr>
          </a:p>
          <a:p>
            <a:pPr marL="285750" lvl="1" indent="-285750" algn="just">
              <a:buFont typeface="Arial" panose="020B0604020202020204" pitchFamily="34" charset="0"/>
              <a:buChar char="•"/>
            </a:pPr>
            <a:r>
              <a:rPr lang="en-GB" sz="1400" dirty="0" err="1">
                <a:latin typeface="Calibri" panose="020F0502020204030204" pitchFamily="34" charset="0"/>
                <a:hlinkClick r:id="rId10"/>
              </a:rPr>
              <a:t>LHCb</a:t>
            </a:r>
            <a:r>
              <a:rPr lang="en-GB" sz="1400" dirty="0">
                <a:latin typeface="Calibri" panose="020F0502020204030204" pitchFamily="34" charset="0"/>
                <a:hlinkClick r:id="rId10"/>
              </a:rPr>
              <a:t> (Large Hadron Collider beauty)</a:t>
            </a:r>
            <a:endParaRPr lang="en-US" sz="1400" dirty="0">
              <a:latin typeface="Calibri" panose="020F0502020204030204" pitchFamily="34" charset="0"/>
            </a:endParaRPr>
          </a:p>
          <a:p>
            <a:pPr marL="0" lvl="1" algn="just"/>
            <a:endParaRPr lang="en-GB" sz="1400" dirty="0">
              <a:solidFill>
                <a:srgbClr val="00B0F0"/>
              </a:solidFill>
              <a:latin typeface="Calibri" panose="020F0502020204030204" pitchFamily="34" charset="0"/>
            </a:endParaRPr>
          </a:p>
          <a:p>
            <a:pPr marL="0" lvl="1" algn="just"/>
            <a:r>
              <a:rPr lang="en-GB" sz="1400" dirty="0">
                <a:solidFill>
                  <a:srgbClr val="00B0F0"/>
                </a:solidFill>
                <a:latin typeface="Calibri" panose="020F0502020204030204" pitchFamily="34" charset="0"/>
              </a:rPr>
              <a:t>Orange cabinets</a:t>
            </a:r>
          </a:p>
          <a:p>
            <a:pPr marL="0" lvl="1" algn="just"/>
            <a:r>
              <a:rPr lang="en-GB" sz="1200" dirty="0">
                <a:latin typeface="Calibri" panose="020F0502020204030204" pitchFamily="34" charset="0"/>
              </a:rPr>
              <a:t>More than 2 MW of uninterruptable electric power is available to make the operations of ATLAS as smooth as possible. </a:t>
            </a:r>
          </a:p>
          <a:p>
            <a:pPr marL="0" lvl="1" algn="just"/>
            <a:endParaRPr lang="en-GB" sz="1100" dirty="0">
              <a:latin typeface="Calibri" panose="020F0502020204030204" pitchFamily="34" charset="0"/>
            </a:endParaRPr>
          </a:p>
          <a:p>
            <a:pPr marL="0" lvl="1" algn="just"/>
            <a:endParaRPr lang="en-GB" sz="1400" dirty="0">
              <a:solidFill>
                <a:srgbClr val="00B0F0"/>
              </a:solidFill>
              <a:latin typeface="Calibri" panose="020F0502020204030204" pitchFamily="34" charset="0"/>
            </a:endParaRPr>
          </a:p>
          <a:p>
            <a:pPr marL="0" lvl="1" algn="just"/>
            <a:r>
              <a:rPr lang="en-GB" sz="1400" dirty="0">
                <a:solidFill>
                  <a:srgbClr val="00B0F0"/>
                </a:solidFill>
                <a:latin typeface="Calibri" panose="020F0502020204030204" pitchFamily="34" charset="0"/>
              </a:rPr>
              <a:t>PAD and MAD – Personnel Access Device and Material Access Device</a:t>
            </a:r>
          </a:p>
          <a:p>
            <a:r>
              <a:rPr lang="en-GB" sz="1200" dirty="0">
                <a:latin typeface="Calibri" panose="020F0502020204030204" pitchFamily="34" charset="0"/>
              </a:rPr>
              <a:t>The PAD doors are the access doors for people to ATLAS underground areas:</a:t>
            </a:r>
          </a:p>
          <a:p>
            <a:r>
              <a:rPr lang="en-GB" sz="1200" dirty="0">
                <a:latin typeface="Calibri" panose="020F0502020204030204" pitchFamily="34" charset="0"/>
              </a:rPr>
              <a:t>- Green door indicates that the person accesses a not interlocked area with beam</a:t>
            </a:r>
          </a:p>
          <a:p>
            <a:pPr marL="171450" indent="-171450">
              <a:buFontTx/>
              <a:buChar char="-"/>
            </a:pPr>
            <a:r>
              <a:rPr lang="en-GB" sz="1200" dirty="0">
                <a:latin typeface="Calibri" panose="020F0502020204030204" pitchFamily="34" charset="0"/>
              </a:rPr>
              <a:t>Yellow door indicates that the person accesses an interlocked area with beam</a:t>
            </a:r>
          </a:p>
          <a:p>
            <a:r>
              <a:rPr lang="en-GB" sz="1200" dirty="0">
                <a:latin typeface="Calibri" panose="020F0502020204030204" pitchFamily="34" charset="0"/>
              </a:rPr>
              <a:t>Inside the PAD a biometry system is installed insuring to control the identity of the person entering. Then the name of the person is displayed on the access system interface.</a:t>
            </a:r>
          </a:p>
          <a:p>
            <a:pPr marL="0" lvl="1" algn="just"/>
            <a:endParaRPr lang="en-GB" sz="1200" dirty="0">
              <a:latin typeface="Calibri" panose="020F0502020204030204" pitchFamily="34" charset="0"/>
            </a:endParaRPr>
          </a:p>
          <a:p>
            <a:pPr marL="0" lvl="1" algn="just"/>
            <a:r>
              <a:rPr lang="en-GB" sz="1200" dirty="0">
                <a:latin typeface="Calibri" panose="020F0502020204030204" pitchFamily="34" charset="0"/>
              </a:rPr>
              <a:t>The MAD doors are used to drop the material to be transported in the experimental cavern, as well as, for the visitors. They are always blue.</a:t>
            </a:r>
          </a:p>
        </p:txBody>
      </p:sp>
      <p:sp>
        <p:nvSpPr>
          <p:cNvPr id="28"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t>Visit step by step</a:t>
            </a:r>
            <a:endParaRPr lang="en-GB" dirty="0"/>
          </a:p>
        </p:txBody>
      </p:sp>
      <p:pic>
        <p:nvPicPr>
          <p:cNvPr id="36" name="Picture Placeholder 5"/>
          <p:cNvPicPr>
            <a:picLocks noGrp="1" noChangeAspect="1"/>
          </p:cNvPicPr>
          <p:nvPr>
            <p:ph type="pic" sz="quarter" idx="14"/>
          </p:nvPr>
        </p:nvPicPr>
        <p:blipFill>
          <a:blip r:embed="rId11" cstate="print">
            <a:extLst>
              <a:ext uri="{28A0092B-C50C-407E-A947-70E740481C1C}">
                <a14:useLocalDpi xmlns:a14="http://schemas.microsoft.com/office/drawing/2010/main" val="0"/>
              </a:ext>
            </a:extLst>
          </a:blip>
          <a:srcRect t="21016" b="21016"/>
          <a:stretch>
            <a:fillRect/>
          </a:stretch>
        </p:blipFill>
        <p:spPr>
          <a:xfrm>
            <a:off x="244582" y="5073849"/>
            <a:ext cx="2527217" cy="1464995"/>
          </a:xfrm>
        </p:spPr>
      </p:pic>
      <p:pic>
        <p:nvPicPr>
          <p:cNvPr id="3" name="Picture 2"/>
          <p:cNvPicPr>
            <a:picLocks noChangeAspect="1"/>
          </p:cNvPicPr>
          <p:nvPr/>
        </p:nvPicPr>
        <p:blipFill rotWithShape="1">
          <a:blip r:embed="rId12">
            <a:extLst>
              <a:ext uri="{28A0092B-C50C-407E-A947-70E740481C1C}">
                <a14:useLocalDpi xmlns:a14="http://schemas.microsoft.com/office/drawing/2010/main" val="0"/>
              </a:ext>
            </a:extLst>
          </a:blip>
          <a:srcRect t="16648" r="3059" b="3059"/>
          <a:stretch/>
        </p:blipFill>
        <p:spPr>
          <a:xfrm>
            <a:off x="238950" y="2852748"/>
            <a:ext cx="2532849" cy="2097885"/>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885589"/>
            <a:ext cx="3491880" cy="1963554"/>
          </a:xfrm>
          <a:prstGeom prst="rect">
            <a:avLst/>
          </a:prstGeom>
        </p:spPr>
      </p:pic>
    </p:spTree>
    <p:extLst>
      <p:ext uri="{BB962C8B-B14F-4D97-AF65-F5344CB8AC3E}">
        <p14:creationId xmlns:p14="http://schemas.microsoft.com/office/powerpoint/2010/main" val="392886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68312" y="548680"/>
            <a:ext cx="7524751" cy="400110"/>
          </a:xfrm>
        </p:spPr>
        <p:txBody>
          <a:bodyPr/>
          <a:lstStyle/>
          <a:p>
            <a:r>
              <a:rPr lang="en-GB" sz="2000" dirty="0">
                <a:solidFill>
                  <a:schemeClr val="accent6">
                    <a:lumMod val="50000"/>
                    <a:lumOff val="50000"/>
                  </a:schemeClr>
                </a:solidFill>
              </a:rPr>
              <a:t>SDX1</a:t>
            </a:r>
          </a:p>
        </p:txBody>
      </p:sp>
      <p:sp>
        <p:nvSpPr>
          <p:cNvPr id="5" name="Slide Number Placeholder 4"/>
          <p:cNvSpPr>
            <a:spLocks noGrp="1"/>
          </p:cNvSpPr>
          <p:nvPr>
            <p:ph type="sldNum" sz="quarter" idx="15"/>
          </p:nvPr>
        </p:nvSpPr>
        <p:spPr/>
        <p:txBody>
          <a:bodyPr/>
          <a:lstStyle/>
          <a:p>
            <a:fld id="{FAB96699-D708-4388-BCF2-40ADCA074DB9}" type="slidenum">
              <a:rPr lang="en-GB" smtClean="0"/>
              <a:pPr/>
              <a:t>7</a:t>
            </a:fld>
            <a:endParaRPr lang="en-GB" dirty="0"/>
          </a:p>
        </p:txBody>
      </p:sp>
      <p:sp>
        <p:nvSpPr>
          <p:cNvPr id="28"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t>Visit step by step</a:t>
            </a:r>
            <a:endParaRPr lang="en-GB" dirty="0"/>
          </a:p>
        </p:txBody>
      </p:sp>
      <p:sp>
        <p:nvSpPr>
          <p:cNvPr id="34" name="TextBox 33">
            <a:extLst>
              <a:ext uri="{FF2B5EF4-FFF2-40B4-BE49-F238E27FC236}">
                <a16:creationId xmlns:a16="http://schemas.microsoft.com/office/drawing/2014/main" id="{8C5B2530-2B05-D44F-A33B-D1700A5F8B5C}"/>
              </a:ext>
            </a:extLst>
          </p:cNvPr>
          <p:cNvSpPr txBox="1"/>
          <p:nvPr/>
        </p:nvSpPr>
        <p:spPr>
          <a:xfrm>
            <a:off x="3127605" y="1174480"/>
            <a:ext cx="5964532" cy="5093702"/>
          </a:xfrm>
          <a:prstGeom prst="rect">
            <a:avLst/>
          </a:prstGeom>
          <a:solidFill>
            <a:srgbClr val="FFFFFF"/>
          </a:solidFill>
        </p:spPr>
        <p:txBody>
          <a:bodyPr wrap="square" rtlCol="0">
            <a:spAutoFit/>
          </a:bodyPr>
          <a:lstStyle/>
          <a:p>
            <a:r>
              <a:rPr lang="en-US" sz="1400" dirty="0">
                <a:solidFill>
                  <a:srgbClr val="00B0F0"/>
                </a:solidFill>
                <a:latin typeface="Calibri" panose="020F0502020204030204" pitchFamily="34" charset="0"/>
              </a:rPr>
              <a:t>ATLAS generic info</a:t>
            </a:r>
            <a:endParaRPr lang="en-US" sz="1100" dirty="0">
              <a:latin typeface="Calibri" panose="020F0502020204030204" pitchFamily="34" charset="0"/>
            </a:endParaRPr>
          </a:p>
          <a:p>
            <a:pPr marL="171450" lvl="0" indent="-171450">
              <a:buFont typeface="Arial" panose="020B0604020202020204" pitchFamily="34" charset="0"/>
              <a:buChar char="•"/>
            </a:pPr>
            <a:r>
              <a:rPr lang="en-US" sz="1100" dirty="0">
                <a:latin typeface="Calibri" panose="020F0502020204030204" pitchFamily="34" charset="0"/>
              </a:rPr>
              <a:t>ATLAS is the largest particle detector ever built. ATLAS stands for ‘A Toroidal LHC </a:t>
            </a:r>
            <a:r>
              <a:rPr lang="en-US" sz="1100" dirty="0" err="1">
                <a:latin typeface="Calibri" panose="020F0502020204030204" pitchFamily="34" charset="0"/>
              </a:rPr>
              <a:t>ApparatuS</a:t>
            </a:r>
            <a:r>
              <a:rPr lang="en-US" sz="1100" dirty="0">
                <a:latin typeface="Calibri" panose="020F0502020204030204" pitchFamily="34" charset="0"/>
              </a:rPr>
              <a:t>’, but it takes its name also from ATLAS, the giant of the </a:t>
            </a:r>
            <a:r>
              <a:rPr lang="en-US" sz="1100" dirty="0" err="1">
                <a:latin typeface="Calibri" panose="020F0502020204030204" pitchFamily="34" charset="0"/>
              </a:rPr>
              <a:t>greek</a:t>
            </a:r>
            <a:r>
              <a:rPr lang="en-US" sz="1100" dirty="0">
                <a:latin typeface="Calibri" panose="020F0502020204030204" pitchFamily="34" charset="0"/>
              </a:rPr>
              <a:t> mythology who had the globe on his back, because it is a giant detector (see ATLAS logo). </a:t>
            </a:r>
          </a:p>
          <a:p>
            <a:pPr marL="171450" lvl="0" indent="-171450">
              <a:buFont typeface="Arial" panose="020B0604020202020204" pitchFamily="34" charset="0"/>
              <a:buChar char="•"/>
            </a:pPr>
            <a:r>
              <a:rPr lang="en-US" sz="1100" dirty="0">
                <a:latin typeface="Calibri" panose="020F0502020204030204" pitchFamily="34" charset="0"/>
              </a:rPr>
              <a:t>It is 46 m long, 26 m high, 26 m wide and weighs 7000 </a:t>
            </a:r>
            <a:r>
              <a:rPr lang="en-US" sz="1100" dirty="0" err="1">
                <a:latin typeface="Calibri" panose="020F0502020204030204" pitchFamily="34" charset="0"/>
              </a:rPr>
              <a:t>tonnes</a:t>
            </a:r>
            <a:r>
              <a:rPr lang="en-US" sz="1100" dirty="0">
                <a:latin typeface="Calibri" panose="020F0502020204030204" pitchFamily="34" charset="0"/>
              </a:rPr>
              <a:t>, like the Eiffel Tower in Paris.  </a:t>
            </a:r>
          </a:p>
          <a:p>
            <a:pPr marL="171450" lvl="0" indent="-171450">
              <a:buFont typeface="Arial" panose="020B0604020202020204" pitchFamily="34" charset="0"/>
              <a:buChar char="•"/>
            </a:pPr>
            <a:r>
              <a:rPr lang="en-US" sz="1100" dirty="0">
                <a:latin typeface="Calibri" panose="020F0502020204030204" pitchFamily="34" charset="0"/>
              </a:rPr>
              <a:t>Its material cost is of the order of 540 MCHF. It is financed from the funding agencies of countries participating in the collaboration, having contributions from CERN and universities.</a:t>
            </a:r>
          </a:p>
          <a:p>
            <a:pPr marL="171450" lvl="0" indent="-171450">
              <a:buFontTx/>
              <a:buChar char="-"/>
            </a:pPr>
            <a:endParaRPr lang="en-GB" sz="1100" dirty="0">
              <a:latin typeface="Calibri" panose="020F0502020204030204" pitchFamily="34" charset="0"/>
            </a:endParaRPr>
          </a:p>
          <a:p>
            <a:pPr lvl="0"/>
            <a:r>
              <a:rPr lang="en-US" sz="1400" dirty="0">
                <a:solidFill>
                  <a:srgbClr val="00B0F0"/>
                </a:solidFill>
                <a:latin typeface="Calibri" panose="020F0502020204030204" pitchFamily="34" charset="0"/>
              </a:rPr>
              <a:t>Posters to describe the detector before going down</a:t>
            </a:r>
          </a:p>
          <a:p>
            <a:pPr marL="171450" lvl="0" indent="-171450" algn="just">
              <a:buFont typeface="Arial" panose="020B0604020202020204" pitchFamily="34" charset="0"/>
              <a:buChar char="•"/>
            </a:pPr>
            <a:r>
              <a:rPr lang="en-US" sz="1100" dirty="0">
                <a:latin typeface="Calibri" panose="020F0502020204030204" pitchFamily="34" charset="0"/>
              </a:rPr>
              <a:t>The ATLAS detector has a cylindrical part and two endcap parts at both extremities to provide a full coverage per collision point, so that no particles could escape undetected. Moreover, it looks like an onion in the sense that it has several layers and each layer has a very specific task in the detection of the particles. </a:t>
            </a:r>
          </a:p>
          <a:p>
            <a:pPr marL="171450" lvl="0" indent="-171450" algn="just">
              <a:buFont typeface="Arial" panose="020B0604020202020204" pitchFamily="34" charset="0"/>
              <a:buChar char="•"/>
            </a:pPr>
            <a:r>
              <a:rPr lang="en-US" sz="1100" dirty="0">
                <a:latin typeface="Calibri" panose="020F0502020204030204" pitchFamily="34" charset="0"/>
              </a:rPr>
              <a:t>The purpose of ATLAS is to identify the secondary particles produced during the collisions and to measure their positions in space, their charges, speeds, masses and energies. For this reason, the detector has layers of ‘sub-detectors’ for the reconstruction of the tracks, while magnets systems help to identify the charge, by separating the different particles according to it (by bending towards one or the other direction) and to allow the measurement of their momentum that depends on the mass and the speed of the particle. The higher the speed, the tracks are less curved, like a car running at high speed is more difficult to take a turn.</a:t>
            </a:r>
          </a:p>
          <a:p>
            <a:pPr marL="171450" lvl="0" indent="-171450" algn="just">
              <a:buFont typeface="Arial" panose="020B0604020202020204" pitchFamily="34" charset="0"/>
              <a:buChar char="•"/>
            </a:pPr>
            <a:r>
              <a:rPr lang="en-GB" sz="1100" dirty="0">
                <a:latin typeface="Calibri" panose="020F0502020204030204" pitchFamily="34" charset="0"/>
              </a:rPr>
              <a:t>In particular there is a central detector made of silicon pixel and strips (like a camera) + gas tubes to measure in a magnetic field of 2 Tesla the momentum of all charged particles. Then the particles enter in an electromagnetic calorimeter made of liquid argon and lead, where the energy of electrons and photons is measured with high accuracy. The remaining particles (most of them are hadrons like the protons and the neutrons) are then absorbed by the hadronic calorimeter that measures the energy of these particles. Of the known particles only the muons and the neutrinos are able to escape the hadron calorimeter. The muons' momentum is measured by the large muon spectrometer based on toroidal magnets and three layer of precise drift chambers, the presence of neutrinos instead is measured as an imbalance of the energy in the event.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48" y="4005064"/>
            <a:ext cx="3017491" cy="2263118"/>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1941" t="6194" b="4903"/>
          <a:stretch/>
        </p:blipFill>
        <p:spPr>
          <a:xfrm>
            <a:off x="184962" y="1294520"/>
            <a:ext cx="2948093" cy="2232248"/>
          </a:xfrm>
          <a:prstGeom prst="rect">
            <a:avLst/>
          </a:prstGeom>
        </p:spPr>
      </p:pic>
    </p:spTree>
    <p:extLst>
      <p:ext uri="{BB962C8B-B14F-4D97-AF65-F5344CB8AC3E}">
        <p14:creationId xmlns:p14="http://schemas.microsoft.com/office/powerpoint/2010/main" val="2765546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915816" y="822242"/>
            <a:ext cx="6192688" cy="4062651"/>
          </a:xfrm>
          <a:prstGeom prst="rect">
            <a:avLst/>
          </a:prstGeom>
          <a:solidFill>
            <a:srgbClr val="FFFFFF"/>
          </a:solidFill>
        </p:spPr>
        <p:txBody>
          <a:bodyPr wrap="square" rtlCol="0">
            <a:spAutoFit/>
          </a:bodyPr>
          <a:lstStyle/>
          <a:p>
            <a:pPr marL="0" lvl="1"/>
            <a:r>
              <a:rPr lang="en-GB" sz="1400" dirty="0">
                <a:solidFill>
                  <a:srgbClr val="00B0F0"/>
                </a:solidFill>
                <a:latin typeface="Calibri" panose="020F0502020204030204" pitchFamily="34" charset="0"/>
              </a:rPr>
              <a:t>Pictures in the lift (to be re-added)/ in front of the lift</a:t>
            </a:r>
          </a:p>
          <a:p>
            <a:pPr marL="0" lvl="1" algn="just"/>
            <a:r>
              <a:rPr lang="en-GB" sz="1200" dirty="0">
                <a:latin typeface="Calibri" panose="020F0502020204030204" pitchFamily="34" charset="0"/>
              </a:rPr>
              <a:t>First pictures showing the start of the excavation on a green field in 1998, the excavation of the cavern 100 m below ground, the start of the filling with detectors (2004), the barrel toroid (2006) and the last connected piece of the beam pipe (2008).</a:t>
            </a:r>
          </a:p>
          <a:p>
            <a:pPr marL="0" lvl="1" algn="just"/>
            <a:endParaRPr lang="en-GB" sz="1200" dirty="0">
              <a:latin typeface="Calibri" panose="020F0502020204030204" pitchFamily="34" charset="0"/>
            </a:endParaRPr>
          </a:p>
          <a:p>
            <a:pPr marL="0" lvl="1" algn="just"/>
            <a:r>
              <a:rPr lang="en-GB" sz="1400" dirty="0">
                <a:solidFill>
                  <a:srgbClr val="00B0F0"/>
                </a:solidFill>
                <a:latin typeface="Calibri" panose="020F0502020204030204" pitchFamily="34" charset="0"/>
              </a:rPr>
              <a:t>USA15</a:t>
            </a:r>
          </a:p>
          <a:p>
            <a:pPr marL="0" lvl="1" algn="just"/>
            <a:r>
              <a:rPr lang="en-GB" sz="1200" dirty="0">
                <a:latin typeface="Calibri" panose="020F0502020204030204" pitchFamily="34" charset="0"/>
              </a:rPr>
              <a:t>Two rack rooms in two levels house more than 200 racks. This area is accessible at any time, which is not the case for the experimental cavern, which is only accessible, when there are no particle beams, due to the high level of radiation. </a:t>
            </a:r>
          </a:p>
          <a:p>
            <a:pPr marL="0" lvl="1" algn="just"/>
            <a:endParaRPr lang="en-GB" sz="1200" dirty="0">
              <a:latin typeface="Calibri" panose="020F0502020204030204" pitchFamily="34" charset="0"/>
            </a:endParaRPr>
          </a:p>
          <a:p>
            <a:pPr marL="0" lvl="1" algn="just"/>
            <a:r>
              <a:rPr lang="en-GB" sz="1200" dirty="0">
                <a:latin typeface="Calibri" panose="020F0502020204030204" pitchFamily="34" charset="0"/>
              </a:rPr>
              <a:t>In these rooms custom electronics is the back-end of the data acquisition. </a:t>
            </a:r>
          </a:p>
          <a:p>
            <a:pPr marL="0" lvl="1" algn="just"/>
            <a:r>
              <a:rPr lang="en-GB" sz="1200" dirty="0">
                <a:latin typeface="Calibri" panose="020F0502020204030204" pitchFamily="34" charset="0"/>
              </a:rPr>
              <a:t>Orange </a:t>
            </a:r>
            <a:r>
              <a:rPr lang="en-GB" sz="1200" dirty="0" err="1">
                <a:latin typeface="Calibri" panose="020F0502020204030204" pitchFamily="34" charset="0"/>
              </a:rPr>
              <a:t>fibers</a:t>
            </a:r>
            <a:r>
              <a:rPr lang="en-GB" sz="1200" dirty="0">
                <a:latin typeface="Calibri" panose="020F0502020204030204" pitchFamily="34" charset="0"/>
              </a:rPr>
              <a:t>: all the data from the detectors are transferred to the electronics via cables/</a:t>
            </a:r>
            <a:r>
              <a:rPr lang="en-GB" sz="1200" dirty="0" err="1">
                <a:latin typeface="Calibri" panose="020F0502020204030204" pitchFamily="34" charset="0"/>
              </a:rPr>
              <a:t>fibers</a:t>
            </a:r>
            <a:r>
              <a:rPr lang="en-GB" sz="1200" dirty="0">
                <a:latin typeface="Calibri" panose="020F0502020204030204" pitchFamily="34" charset="0"/>
              </a:rPr>
              <a:t>.</a:t>
            </a:r>
          </a:p>
          <a:p>
            <a:pPr marL="0" lvl="1" algn="just"/>
            <a:endParaRPr lang="en-GB" sz="1200" dirty="0">
              <a:latin typeface="Calibri" panose="020F0502020204030204" pitchFamily="34" charset="0"/>
            </a:endParaRPr>
          </a:p>
          <a:p>
            <a:pPr marL="0" lvl="1" algn="just"/>
            <a:r>
              <a:rPr lang="en-GB" sz="1200" dirty="0">
                <a:latin typeface="Calibri" panose="020F0502020204030204" pitchFamily="34" charset="0"/>
              </a:rPr>
              <a:t>Cryogenic system: Liquid Argon for the electromagnetic calorimeter (Temperature  87 K = -185 C) and Liquid Helium for the magnets (Temperature ~3  K = -270 C)</a:t>
            </a:r>
          </a:p>
          <a:p>
            <a:pPr marL="0" lvl="1" algn="just"/>
            <a:endParaRPr lang="en-GB" sz="1200" dirty="0">
              <a:latin typeface="Calibri" panose="020F0502020204030204" pitchFamily="34" charset="0"/>
            </a:endParaRPr>
          </a:p>
          <a:p>
            <a:pPr marL="0" lvl="1" algn="just"/>
            <a:r>
              <a:rPr lang="en-GB" sz="1400" dirty="0">
                <a:solidFill>
                  <a:srgbClr val="00B0F0"/>
                </a:solidFill>
                <a:latin typeface="Calibri" panose="020F0502020204030204" pitchFamily="34" charset="0"/>
              </a:rPr>
              <a:t>Corridor UPX14</a:t>
            </a:r>
          </a:p>
          <a:p>
            <a:pPr marL="0" lvl="1" algn="just"/>
            <a:r>
              <a:rPr lang="en-GB" sz="1200" dirty="0">
                <a:latin typeface="Calibri" panose="020F0502020204030204" pitchFamily="34" charset="0"/>
              </a:rPr>
              <a:t>Also interesting here are the two events display, one with an Higgs candidate in four leptons and the other one with  Jet Quenching  in heavy ion collisions.</a:t>
            </a:r>
          </a:p>
          <a:p>
            <a:pPr marL="0" lvl="1" algn="just"/>
            <a:endParaRPr lang="en-GB" sz="1200" dirty="0">
              <a:latin typeface="Calibri" panose="020F0502020204030204" pitchFamily="34" charset="0"/>
            </a:endParaRPr>
          </a:p>
          <a:p>
            <a:pPr marL="0" lvl="1" algn="just"/>
            <a:r>
              <a:rPr lang="en-GB" sz="1200" dirty="0">
                <a:latin typeface="Calibri" panose="020F0502020204030204" pitchFamily="34" charset="0"/>
              </a:rPr>
              <a:t>Many interesting photos of different phases of the construction.</a:t>
            </a:r>
          </a:p>
        </p:txBody>
      </p:sp>
      <p:sp>
        <p:nvSpPr>
          <p:cNvPr id="46" name="Text Placeholder 3"/>
          <p:cNvSpPr>
            <a:spLocks noGrp="1"/>
          </p:cNvSpPr>
          <p:nvPr>
            <p:ph type="body" sz="quarter" idx="11"/>
          </p:nvPr>
        </p:nvSpPr>
        <p:spPr>
          <a:xfrm>
            <a:off x="179512" y="544784"/>
            <a:ext cx="2094796" cy="400110"/>
          </a:xfrm>
        </p:spPr>
        <p:txBody>
          <a:bodyPr/>
          <a:lstStyle/>
          <a:p>
            <a:r>
              <a:rPr lang="en-GB" sz="2000" dirty="0">
                <a:solidFill>
                  <a:schemeClr val="accent6">
                    <a:lumMod val="50000"/>
                    <a:lumOff val="50000"/>
                  </a:schemeClr>
                </a:solidFill>
              </a:rPr>
              <a:t>USA15 – UPX14</a:t>
            </a:r>
          </a:p>
        </p:txBody>
      </p:sp>
      <p:sp>
        <p:nvSpPr>
          <p:cNvPr id="34"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Visit step by step</a:t>
            </a:r>
          </a:p>
        </p:txBody>
      </p:sp>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80" y="3140968"/>
            <a:ext cx="2709091" cy="1656184"/>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7883" b="22823"/>
          <a:stretch/>
        </p:blipFill>
        <p:spPr>
          <a:xfrm>
            <a:off x="45910" y="5025211"/>
            <a:ext cx="2537175" cy="150437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4210" y="5030196"/>
            <a:ext cx="1506730" cy="150673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4052" y="5089304"/>
            <a:ext cx="1458677" cy="145867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2160" y="5094942"/>
            <a:ext cx="1424352" cy="1424352"/>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2255" y="5079442"/>
            <a:ext cx="1432761" cy="143276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22" y="980728"/>
            <a:ext cx="2688299" cy="2016224"/>
          </a:xfrm>
          <a:prstGeom prst="rect">
            <a:avLst/>
          </a:prstGeom>
        </p:spPr>
      </p:pic>
    </p:spTree>
    <p:extLst>
      <p:ext uri="{BB962C8B-B14F-4D97-AF65-F5344CB8AC3E}">
        <p14:creationId xmlns:p14="http://schemas.microsoft.com/office/powerpoint/2010/main" val="265808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96699-D708-4388-BCF2-40ADCA074DB9}" type="slidenum">
              <a:rPr kumimoji="0" lang="en-GB" sz="1200" b="0" i="0" u="none" strike="noStrike" kern="1200" cap="none" spc="0" normalizeH="0" baseline="0" noProof="0" smtClean="0">
                <a:ln>
                  <a:noFill/>
                </a:ln>
                <a:solidFill>
                  <a:srgbClr val="4F5D75">
                    <a:tint val="75000"/>
                  </a:srgbClr>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srgbClr val="4F5D75">
                  <a:tint val="75000"/>
                </a:srgbClr>
              </a:solidFill>
              <a:effectLst/>
              <a:uLnTx/>
              <a:uFillTx/>
              <a:latin typeface="Calibri" panose="020F0502020204030204" pitchFamily="34" charset="0"/>
              <a:ea typeface="+mn-ea"/>
              <a:cs typeface="+mn-cs"/>
            </a:endParaRPr>
          </a:p>
        </p:txBody>
      </p:sp>
      <p:cxnSp>
        <p:nvCxnSpPr>
          <p:cNvPr id="7" name="Straight Connector 6"/>
          <p:cNvCxnSpPr/>
          <p:nvPr/>
        </p:nvCxnSpPr>
        <p:spPr>
          <a:xfrm>
            <a:off x="5670943" y="4755824"/>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558375" y="4899840"/>
            <a:ext cx="0" cy="0"/>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flipH="1" flipV="1">
            <a:off x="5658990" y="2587496"/>
            <a:ext cx="11954" cy="6706"/>
          </a:xfrm>
          <a:prstGeom prst="line">
            <a:avLst/>
          </a:prstGeom>
          <a:ln w="28575">
            <a:prstDash val="sysDash"/>
          </a:ln>
        </p:spPr>
        <p:style>
          <a:lnRef idx="1">
            <a:schemeClr val="accent5"/>
          </a:lnRef>
          <a:fillRef idx="0">
            <a:schemeClr val="accent5"/>
          </a:fillRef>
          <a:effectRef idx="0">
            <a:schemeClr val="accent5"/>
          </a:effectRef>
          <a:fontRef idx="minor">
            <a:schemeClr val="tx1"/>
          </a:fontRef>
        </p:style>
      </p:cxnSp>
      <p:sp>
        <p:nvSpPr>
          <p:cNvPr id="36" name="TextBox 35"/>
          <p:cNvSpPr txBox="1"/>
          <p:nvPr/>
        </p:nvSpPr>
        <p:spPr>
          <a:xfrm>
            <a:off x="2588534" y="1196752"/>
            <a:ext cx="6164820" cy="4770537"/>
          </a:xfrm>
          <a:prstGeom prst="rect">
            <a:avLst/>
          </a:prstGeom>
          <a:solidFill>
            <a:srgbClr val="FFFFFF"/>
          </a:solidFill>
        </p:spPr>
        <p:txBody>
          <a:bodyPr wrap="square" rtlCol="0">
            <a:spAutoFit/>
          </a:bodyPr>
          <a:lstStyle/>
          <a:p>
            <a:pPr marL="0" marR="0" lvl="1" algn="l" defTabSz="914400" rtl="0" eaLnBrk="1" fontAlgn="auto" latinLnBrk="0" hangingPunct="1">
              <a:lnSpc>
                <a:spcPct val="100000"/>
              </a:lnSpc>
              <a:spcBef>
                <a:spcPts val="0"/>
              </a:spcBef>
              <a:spcAft>
                <a:spcPts val="0"/>
              </a:spcAft>
              <a:buClrTx/>
              <a:buSzTx/>
              <a:tabLst/>
              <a:defRPr/>
            </a:pPr>
            <a:r>
              <a:rPr lang="en-GB" sz="1400" dirty="0">
                <a:solidFill>
                  <a:srgbClr val="00B0F0"/>
                </a:solidFill>
                <a:latin typeface="Calibri" panose="020F0502020204030204" pitchFamily="34" charset="0"/>
              </a:rPr>
              <a:t>End Cap Toroid (ECT)</a:t>
            </a:r>
          </a:p>
          <a:p>
            <a:pPr marL="0" marR="0" lvl="1" algn="just" defTabSz="914400" rtl="0" eaLnBrk="1" fontAlgn="auto" latinLnBrk="0" hangingPunct="1">
              <a:lnSpc>
                <a:spcPct val="100000"/>
              </a:lnSpc>
              <a:spcBef>
                <a:spcPts val="0"/>
              </a:spcBef>
              <a:spcAft>
                <a:spcPts val="0"/>
              </a:spcAft>
              <a:buClrTx/>
              <a:buSzTx/>
              <a:tabLst/>
              <a:defRPr/>
            </a:pP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A very large cryostat that contains the eight superconducting coils of the </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hlinkClick r:id="rId2"/>
              </a:rPr>
              <a:t>End Cap Toroid</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 </a:t>
            </a:r>
            <a:r>
              <a:rPr lang="en-GB" sz="1200" dirty="0">
                <a:solidFill>
                  <a:srgbClr val="4F5D75"/>
                </a:solidFill>
                <a:latin typeface="Calibri" panose="020F0502020204030204" pitchFamily="34" charset="0"/>
              </a:rPr>
              <a:t>With the 8 toroid coils the compose the ATLAS magnets. </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When excited to the nominal current 20000 A are flowing (without resistance) in the superconducting coils. The high magnetic field in the Toroid volume is used to bend the trajectory of high energy muons. From the precise measurement of the trajectory and with a very precise knowledge of the magnetic field we are able to measure the momentum of 1 </a:t>
            </a:r>
            <a:r>
              <a:rPr kumimoji="0" lang="en-GB" sz="1200" b="0" i="0" u="none" strike="noStrike" kern="1200" cap="none" spc="0" normalizeH="0" baseline="0" noProof="0" dirty="0" err="1">
                <a:ln>
                  <a:noFill/>
                </a:ln>
                <a:solidFill>
                  <a:srgbClr val="4F5D75"/>
                </a:solidFill>
                <a:effectLst/>
                <a:uLnTx/>
                <a:uFillTx/>
                <a:latin typeface="Calibri" panose="020F0502020204030204" pitchFamily="34" charset="0"/>
                <a:ea typeface="+mn-ea"/>
                <a:cs typeface="+mn-cs"/>
              </a:rPr>
              <a:t>TeV</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/c muons, with a precision of  ~10%. This is very important in the searches of new particles as for example new Z’ bosons that, if existing, may be the mediator of a new fundamental force.</a:t>
            </a:r>
          </a:p>
          <a:p>
            <a:pPr marL="0" marR="0" lvl="1" algn="just" defTabSz="914400" rtl="0" eaLnBrk="1" fontAlgn="auto" latinLnBrk="0" hangingPunct="1">
              <a:lnSpc>
                <a:spcPct val="100000"/>
              </a:lnSpc>
              <a:spcBef>
                <a:spcPts val="0"/>
              </a:spcBef>
              <a:spcAft>
                <a:spcPts val="0"/>
              </a:spcAft>
              <a:buClrTx/>
              <a:buSzTx/>
              <a:tabLst/>
              <a:defRPr/>
            </a:pPr>
            <a:endPar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endParaRPr>
          </a:p>
          <a:p>
            <a:pPr marL="0" marR="0" lvl="1" algn="just" defTabSz="914400" rtl="0" eaLnBrk="1" fontAlgn="auto" latinLnBrk="0" hangingPunct="1">
              <a:lnSpc>
                <a:spcPct val="100000"/>
              </a:lnSpc>
              <a:spcBef>
                <a:spcPts val="0"/>
              </a:spcBef>
              <a:spcAft>
                <a:spcPts val="0"/>
              </a:spcAft>
              <a:buClrTx/>
              <a:buSzTx/>
              <a:tabLst/>
              <a:defRPr/>
            </a:pPr>
            <a:endParaRPr lang="en-GB" sz="1200" dirty="0">
              <a:solidFill>
                <a:srgbClr val="4F5D75"/>
              </a:solidFill>
              <a:latin typeface="Calibri" panose="020F0502020204030204" pitchFamily="34" charset="0"/>
            </a:endParaRPr>
          </a:p>
          <a:p>
            <a:pPr marL="0" marR="0" lvl="1" algn="just" defTabSz="914400" rtl="0" eaLnBrk="1" fontAlgn="auto" latinLnBrk="0" hangingPunct="1">
              <a:lnSpc>
                <a:spcPct val="100000"/>
              </a:lnSpc>
              <a:spcBef>
                <a:spcPts val="0"/>
              </a:spcBef>
              <a:spcAft>
                <a:spcPts val="0"/>
              </a:spcAft>
              <a:buClrTx/>
              <a:buSzTx/>
              <a:tabLst/>
              <a:defRPr/>
            </a:pPr>
            <a:endPar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endParaRPr>
          </a:p>
          <a:p>
            <a:pPr marL="0" marR="0" lvl="1" algn="just" defTabSz="914400" rtl="0" eaLnBrk="1" fontAlgn="auto" latinLnBrk="0" hangingPunct="1">
              <a:lnSpc>
                <a:spcPct val="100000"/>
              </a:lnSpc>
              <a:spcBef>
                <a:spcPts val="0"/>
              </a:spcBef>
              <a:spcAft>
                <a:spcPts val="0"/>
              </a:spcAft>
              <a:buClrTx/>
              <a:buSzTx/>
              <a:tabLst/>
              <a:defRPr/>
            </a:pPr>
            <a:endParaRPr lang="en-GB" sz="1200" dirty="0">
              <a:solidFill>
                <a:srgbClr val="4F5D75"/>
              </a:solidFill>
              <a:latin typeface="Calibri" panose="020F0502020204030204" pitchFamily="34" charset="0"/>
            </a:endParaRPr>
          </a:p>
          <a:p>
            <a:pPr marL="0" marR="0" lvl="1" algn="just" defTabSz="914400" rtl="0" eaLnBrk="1" fontAlgn="auto" latinLnBrk="0" hangingPunct="1">
              <a:lnSpc>
                <a:spcPct val="100000"/>
              </a:lnSpc>
              <a:spcBef>
                <a:spcPts val="0"/>
              </a:spcBef>
              <a:spcAft>
                <a:spcPts val="0"/>
              </a:spcAft>
              <a:buClrTx/>
              <a:buSzTx/>
              <a:tabLst/>
              <a:defRPr/>
            </a:pPr>
            <a:endPar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endParaRPr>
          </a:p>
          <a:p>
            <a:pPr marL="0" marR="0" lvl="1" algn="just" defTabSz="914400" rtl="0" eaLnBrk="1" fontAlgn="auto" latinLnBrk="0" hangingPunct="1">
              <a:lnSpc>
                <a:spcPct val="100000"/>
              </a:lnSpc>
              <a:spcBef>
                <a:spcPts val="0"/>
              </a:spcBef>
              <a:spcAft>
                <a:spcPts val="0"/>
              </a:spcAft>
              <a:buClrTx/>
              <a:buSzTx/>
              <a:tabLst/>
              <a:defRPr/>
            </a:pPr>
            <a:endParaRPr lang="en-GB" sz="1200" dirty="0">
              <a:solidFill>
                <a:srgbClr val="4F5D75"/>
              </a:solidFill>
              <a:latin typeface="Calibri" panose="020F0502020204030204" pitchFamily="34" charset="0"/>
            </a:endParaRPr>
          </a:p>
          <a:p>
            <a:pPr marL="0" marR="0" lvl="1" algn="just" defTabSz="914400" rtl="0" eaLnBrk="1" fontAlgn="auto" latinLnBrk="0" hangingPunct="1">
              <a:lnSpc>
                <a:spcPct val="100000"/>
              </a:lnSpc>
              <a:spcBef>
                <a:spcPts val="0"/>
              </a:spcBef>
              <a:spcAft>
                <a:spcPts val="0"/>
              </a:spcAft>
              <a:buClrTx/>
              <a:buSzTx/>
              <a:tabLst/>
              <a:defRPr/>
            </a:pPr>
            <a:endPar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endParaRPr>
          </a:p>
          <a:p>
            <a:pPr marL="0" marR="0" lvl="1" algn="just" defTabSz="914400" rtl="0" eaLnBrk="1" fontAlgn="auto" latinLnBrk="0" hangingPunct="1">
              <a:lnSpc>
                <a:spcPct val="100000"/>
              </a:lnSpc>
              <a:spcBef>
                <a:spcPts val="0"/>
              </a:spcBef>
              <a:spcAft>
                <a:spcPts val="0"/>
              </a:spcAft>
              <a:buClrTx/>
              <a:buSzTx/>
              <a:tabLst/>
              <a:defRPr/>
            </a:pPr>
            <a:endParaRPr lang="en-GB" sz="1200" dirty="0">
              <a:solidFill>
                <a:srgbClr val="4F5D75"/>
              </a:solidFill>
              <a:latin typeface="Calibri" panose="020F0502020204030204" pitchFamily="34" charset="0"/>
            </a:endParaRPr>
          </a:p>
          <a:p>
            <a:pPr marL="0" marR="0" lvl="1" algn="just" defTabSz="914400" rtl="0" eaLnBrk="1" fontAlgn="auto" latinLnBrk="0" hangingPunct="1">
              <a:lnSpc>
                <a:spcPct val="100000"/>
              </a:lnSpc>
              <a:spcBef>
                <a:spcPts val="0"/>
              </a:spcBef>
              <a:spcAft>
                <a:spcPts val="0"/>
              </a:spcAft>
              <a:buClrTx/>
              <a:buSzTx/>
              <a:tabLst/>
              <a:defRPr/>
            </a:pPr>
            <a:endPar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endParaRPr>
          </a:p>
          <a:p>
            <a:pPr marL="0" marR="0" lvl="1" algn="just" defTabSz="914400" rtl="0" eaLnBrk="1" fontAlgn="auto" latinLnBrk="0" hangingPunct="1">
              <a:lnSpc>
                <a:spcPct val="100000"/>
              </a:lnSpc>
              <a:spcBef>
                <a:spcPts val="0"/>
              </a:spcBef>
              <a:spcAft>
                <a:spcPts val="0"/>
              </a:spcAft>
              <a:buClrTx/>
              <a:buSzTx/>
              <a:tabLst/>
              <a:defRPr/>
            </a:pPr>
            <a:endPar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endParaRPr>
          </a:p>
          <a:p>
            <a:pPr marL="0" lvl="1" algn="just">
              <a:defRPr/>
            </a:pPr>
            <a:r>
              <a:rPr lang="en-GB" sz="1400" dirty="0">
                <a:solidFill>
                  <a:srgbClr val="00B0F0"/>
                </a:solidFill>
                <a:latin typeface="Calibri" panose="020F0502020204030204" pitchFamily="34" charset="0"/>
              </a:rPr>
              <a:t>Muon spectrometer</a:t>
            </a:r>
            <a:endParaRPr lang="en-GB" sz="1200" dirty="0">
              <a:solidFill>
                <a:srgbClr val="4F5D75"/>
              </a:solidFill>
              <a:latin typeface="Calibri" panose="020F0502020204030204" pitchFamily="34" charset="0"/>
            </a:endParaRPr>
          </a:p>
          <a:p>
            <a:pPr marL="0" marR="0" lvl="1" algn="just" defTabSz="914400" rtl="0" eaLnBrk="1" fontAlgn="auto" latinLnBrk="0" hangingPunct="1">
              <a:lnSpc>
                <a:spcPct val="100000"/>
              </a:lnSpc>
              <a:spcBef>
                <a:spcPts val="0"/>
              </a:spcBef>
              <a:spcAft>
                <a:spcPts val="0"/>
              </a:spcAft>
              <a:buClrTx/>
              <a:buSzTx/>
              <a:tabLst/>
              <a:defRPr/>
            </a:pP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In</a:t>
            </a:r>
            <a:r>
              <a:rPr kumimoji="0" lang="en-GB" sz="1200" b="0" i="0" u="none" strike="noStrike" kern="1200" cap="none" spc="0" normalizeH="0" noProof="0" dirty="0">
                <a:ln>
                  <a:noFill/>
                </a:ln>
                <a:solidFill>
                  <a:srgbClr val="4F5D75"/>
                </a:solidFill>
                <a:effectLst/>
                <a:uLnTx/>
                <a:uFillTx/>
                <a:latin typeface="Calibri" panose="020F0502020204030204" pitchFamily="34" charset="0"/>
                <a:ea typeface="+mn-ea"/>
                <a:cs typeface="+mn-cs"/>
              </a:rPr>
              <a:t> </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the full </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hlinkClick r:id="rId3"/>
              </a:rPr>
              <a:t>muon spectrometer </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there are 354000 </a:t>
            </a:r>
            <a:r>
              <a:rPr lang="en-GB" sz="1200" dirty="0">
                <a:solidFill>
                  <a:srgbClr val="4F5D75"/>
                </a:solidFill>
                <a:latin typeface="Calibri" panose="020F0502020204030204" pitchFamily="34" charset="0"/>
              </a:rPr>
              <a:t>drift </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tubes. </a:t>
            </a:r>
            <a:r>
              <a:rPr lang="en-GB" sz="1200" dirty="0">
                <a:solidFill>
                  <a:srgbClr val="4F5D75"/>
                </a:solidFill>
                <a:latin typeface="Calibri" panose="020F0502020204030204" pitchFamily="34" charset="0"/>
              </a:rPr>
              <a:t>T</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he position of each of these tubes (actually the wire in the middle of the tubes) is known with a precision </a:t>
            </a:r>
            <a:r>
              <a:rPr lang="en-GB" sz="1200" dirty="0">
                <a:solidFill>
                  <a:srgbClr val="4F5D75"/>
                </a:solidFill>
                <a:latin typeface="Calibri" panose="020F0502020204030204" pitchFamily="34" charset="0"/>
              </a:rPr>
              <a:t>of </a:t>
            </a:r>
            <a:r>
              <a:rPr lang="el-GR" sz="1200" dirty="0">
                <a:solidFill>
                  <a:srgbClr val="4F5D75"/>
                </a:solidFill>
                <a:latin typeface="Calibri" panose="020F0502020204030204" pitchFamily="34" charset="0"/>
              </a:rPr>
              <a:t>μ</a:t>
            </a:r>
            <a:r>
              <a:rPr lang="en-GB" sz="1200" dirty="0">
                <a:solidFill>
                  <a:srgbClr val="4F5D75"/>
                </a:solidFill>
                <a:latin typeface="Calibri" panose="020F0502020204030204" pitchFamily="34" charset="0"/>
              </a:rPr>
              <a:t>m,</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 within the huge volume of the ATLAS </a:t>
            </a:r>
            <a:r>
              <a:rPr lang="en-US" sz="1200" dirty="0">
                <a:solidFill>
                  <a:srgbClr val="4F5D75"/>
                </a:solidFill>
                <a:latin typeface="Calibri" panose="020F0502020204030204" pitchFamily="34" charset="0"/>
              </a:rPr>
              <a:t>detector</a:t>
            </a:r>
            <a:r>
              <a:rPr kumimoji="0" lang="en-GB" sz="1200" b="0" i="0" u="none" strike="noStrike" kern="1200" cap="none" spc="0" normalizeH="0" baseline="0" noProof="0" dirty="0">
                <a:ln>
                  <a:noFill/>
                </a:ln>
                <a:solidFill>
                  <a:srgbClr val="4F5D75"/>
                </a:solidFill>
                <a:effectLst/>
                <a:uLnTx/>
                <a:uFillTx/>
                <a:latin typeface="Calibri" panose="020F0502020204030204" pitchFamily="34" charset="0"/>
                <a:ea typeface="+mn-ea"/>
                <a:cs typeface="+mn-cs"/>
              </a:rPr>
              <a:t>.  To achieve this goal there is a very complicated alignment system based on rays relating the different parts of the spectrometer. Again this very high precision is needed to achieve a very high resolution in the measurement of the momentum of the muons.</a:t>
            </a:r>
          </a:p>
        </p:txBody>
      </p:sp>
      <p:sp>
        <p:nvSpPr>
          <p:cNvPr id="40" name="Text Placeholder 3"/>
          <p:cNvSpPr>
            <a:spLocks noGrp="1"/>
          </p:cNvSpPr>
          <p:nvPr>
            <p:ph type="body" sz="quarter" idx="11"/>
          </p:nvPr>
        </p:nvSpPr>
        <p:spPr>
          <a:xfrm>
            <a:off x="323528" y="548680"/>
            <a:ext cx="7524751" cy="400110"/>
          </a:xfrm>
        </p:spPr>
        <p:txBody>
          <a:bodyPr/>
          <a:lstStyle/>
          <a:p>
            <a:r>
              <a:rPr lang="en-GB" sz="2000" dirty="0">
                <a:solidFill>
                  <a:schemeClr val="accent6">
                    <a:lumMod val="50000"/>
                    <a:lumOff val="50000"/>
                  </a:schemeClr>
                </a:solidFill>
              </a:rPr>
              <a:t>UX15 – HS-US Level 4 – On the visitor platform </a:t>
            </a:r>
          </a:p>
        </p:txBody>
      </p:sp>
      <p:sp>
        <p:nvSpPr>
          <p:cNvPr id="29" name="Text Placeholder 2"/>
          <p:cNvSpPr txBox="1">
            <a:spLocks/>
          </p:cNvSpPr>
          <p:nvPr/>
        </p:nvSpPr>
        <p:spPr>
          <a:xfrm>
            <a:off x="107504" y="44624"/>
            <a:ext cx="7524751" cy="523220"/>
          </a:xfrm>
          <a:prstGeom prst="rect">
            <a:avLst/>
          </a:prstGeom>
        </p:spPr>
        <p:txBody>
          <a:bodyPr vert="horz" lIns="0" tIns="45720" rIns="91440" bIns="45720" rtlCol="0">
            <a:spAutoFit/>
          </a:bodyPr>
          <a:lstStyle>
            <a:lvl1pPr marL="0" indent="0" algn="l" defTabSz="914400" rtl="0" eaLnBrk="1" latinLnBrk="0" hangingPunct="1">
              <a:spcBef>
                <a:spcPct val="20000"/>
              </a:spcBef>
              <a:buFont typeface="Arial" panose="020B0604020202020204" pitchFamily="34" charset="0"/>
              <a:buNone/>
              <a:defRPr sz="28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4F5D75"/>
                </a:solidFill>
                <a:effectLst/>
                <a:uLnTx/>
                <a:uFillTx/>
                <a:latin typeface="Arial"/>
                <a:ea typeface="+mn-ea"/>
                <a:cs typeface="+mn-cs"/>
              </a:rPr>
              <a:t>Visit step by step</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342" y="1249711"/>
            <a:ext cx="2165403" cy="216540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174" y="4489221"/>
            <a:ext cx="2083027" cy="2083027"/>
          </a:xfrm>
          <a:prstGeom prst="rect">
            <a:avLst/>
          </a:prstGeom>
        </p:spPr>
      </p:pic>
    </p:spTree>
    <p:extLst>
      <p:ext uri="{BB962C8B-B14F-4D97-AF65-F5344CB8AC3E}">
        <p14:creationId xmlns:p14="http://schemas.microsoft.com/office/powerpoint/2010/main" val="37748760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f387e56408caabc48d41c1ccd7daf94946eaf0"/>
</p:tagLst>
</file>

<file path=ppt/theme/theme1.xml><?xml version="1.0" encoding="utf-8"?>
<a:theme xmlns:a="http://schemas.openxmlformats.org/drawingml/2006/main" name="TEMPLATE for SUBJECT-MATTER EXPERTS_FACE-TO FACE-COURSES.ver.1.2.1">
  <a:themeElements>
    <a:clrScheme name="Template e-learning">
      <a:dk1>
        <a:srgbClr val="4F5D75"/>
      </a:dk1>
      <a:lt1>
        <a:srgbClr val="FFFFFF"/>
      </a:lt1>
      <a:dk2>
        <a:srgbClr val="0053A1"/>
      </a:dk2>
      <a:lt2>
        <a:srgbClr val="FFFFFF"/>
      </a:lt2>
      <a:accent1>
        <a:srgbClr val="AAC9DA"/>
      </a:accent1>
      <a:accent2>
        <a:srgbClr val="FFCC00"/>
      </a:accent2>
      <a:accent3>
        <a:srgbClr val="86DB2C"/>
      </a:accent3>
      <a:accent4>
        <a:srgbClr val="D3E3EC"/>
      </a:accent4>
      <a:accent5>
        <a:srgbClr val="FA2E50"/>
      </a:accent5>
      <a:accent6>
        <a:srgbClr val="00284C"/>
      </a:accent6>
      <a:hlink>
        <a:srgbClr val="AAC9DA"/>
      </a:hlink>
      <a:folHlink>
        <a:srgbClr val="800080"/>
      </a:folHlink>
    </a:clrScheme>
    <a:fontScheme name="TEMPLATE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for SUBJECT-MATTER EXPERTS_FACE-TO FACE-COURSES.ver.1.2.2" id="{AAF0E2FE-D703-47A3-A91B-AD8A43AE726F}" vid="{304B802A-349D-40A6-9183-9556791937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for SUBJECT-MATTER EXPERTS_FACE-TO FACE-COURSES.ver.1.2.2</Template>
  <TotalTime>11086</TotalTime>
  <Words>3589</Words>
  <Application>Microsoft Office PowerPoint</Application>
  <PresentationFormat>On-screen Show (4:3)</PresentationFormat>
  <Paragraphs>246</Paragraphs>
  <Slides>18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Century Gothic</vt:lpstr>
      <vt:lpstr>Courier New</vt:lpstr>
      <vt:lpstr>Symbol</vt:lpstr>
      <vt:lpstr>Times New Roman</vt:lpstr>
      <vt:lpstr>TEMPLATE for SUBJECT-MATTER EXPERTS_FACE-TO FACE-COURSES.ver.1.2.1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CERN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Rosaria Marraffino</dc:creator>
  <cp:lastModifiedBy>Laetitia Bardo</cp:lastModifiedBy>
  <cp:revision>408</cp:revision>
  <cp:lastPrinted>2019-09-11T08:33:19Z</cp:lastPrinted>
  <dcterms:created xsi:type="dcterms:W3CDTF">2015-11-02T14:24:28Z</dcterms:created>
  <dcterms:modified xsi:type="dcterms:W3CDTF">2022-12-14T16:48:58Z</dcterms:modified>
</cp:coreProperties>
</file>